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56" r:id="rId2"/>
    <p:sldId id="259" r:id="rId3"/>
    <p:sldId id="305" r:id="rId4"/>
    <p:sldId id="325" r:id="rId5"/>
    <p:sldId id="355" r:id="rId6"/>
    <p:sldId id="340" r:id="rId7"/>
    <p:sldId id="356" r:id="rId8"/>
    <p:sldId id="357" r:id="rId9"/>
    <p:sldId id="358" r:id="rId10"/>
    <p:sldId id="359" r:id="rId11"/>
    <p:sldId id="360" r:id="rId12"/>
    <p:sldId id="361"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391" autoAdjust="0"/>
  </p:normalViewPr>
  <p:slideViewPr>
    <p:cSldViewPr>
      <p:cViewPr varScale="1">
        <p:scale>
          <a:sx n="73" d="100"/>
          <a:sy n="73" d="100"/>
        </p:scale>
        <p:origin x="-108" y="-522"/>
      </p:cViewPr>
      <p:guideLst>
        <p:guide orient="horz" pos="2160"/>
        <p:guide pos="2880"/>
      </p:guideLst>
    </p:cSldViewPr>
  </p:slideViewPr>
  <p:outlineViewPr>
    <p:cViewPr>
      <p:scale>
        <a:sx n="33" d="100"/>
        <a:sy n="33" d="100"/>
      </p:scale>
      <p:origin x="0" y="222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EE8804-9F4D-4C8F-B875-3B99CF6F23FD}" type="datetimeFigureOut">
              <a:rPr lang="en-US" smtClean="0"/>
              <a:pPr/>
              <a:t>10/8/2013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F2D1D2-7493-438F-9CBF-82C059D579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A28BA-825C-4312-9F3F-49E9DDD91C56}" type="datetimeFigureOut">
              <a:rPr lang="en-US" smtClean="0"/>
              <a:pPr/>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90722-B801-410F-9CF5-98E6968E11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90722-B801-410F-9CF5-98E6968E117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690722-B801-410F-9CF5-98E6968E117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838200"/>
          </a:xfrm>
          <a:ln>
            <a:solidFill>
              <a:schemeClr val="bg1"/>
            </a:solidFill>
          </a:ln>
        </p:spPr>
        <p:style>
          <a:lnRef idx="2">
            <a:schemeClr val="accent1"/>
          </a:lnRef>
          <a:fillRef idx="1">
            <a:schemeClr val="lt1"/>
          </a:fillRef>
          <a:effectRef idx="0">
            <a:schemeClr val="accent1"/>
          </a:effectRef>
          <a:fontRef idx="none"/>
        </p:style>
        <p:txBody>
          <a:bodyPr anchor="b">
            <a:normAutofit/>
          </a:bodyPr>
          <a:lstStyle>
            <a:lvl1pPr algn="l">
              <a:defRPr sz="3800">
                <a:solidFill>
                  <a:schemeClr val="tx1">
                    <a:lumMod val="65000"/>
                    <a:lumOff val="35000"/>
                  </a:schemeClr>
                </a:solidFill>
                <a:latin typeface="+mn-lt"/>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495800"/>
          </a:xfrm>
          <a:solidFill>
            <a:schemeClr val="bg1"/>
          </a:solidFill>
          <a:ln w="19050">
            <a:noFill/>
          </a:ln>
          <a:effectLst/>
        </p:spPr>
        <p:style>
          <a:lnRef idx="1">
            <a:schemeClr val="accent1"/>
          </a:lnRef>
          <a:fillRef idx="2">
            <a:schemeClr val="accent1"/>
          </a:fillRef>
          <a:effectRef idx="1">
            <a:schemeClr val="accent1"/>
          </a:effectRef>
          <a:fontRef idx="none"/>
        </p:style>
        <p:txBody>
          <a:bodyPr/>
          <a:lstStyle>
            <a:lvl1pPr>
              <a:defRPr>
                <a:solidFill>
                  <a:schemeClr val="tx1">
                    <a:lumMod val="65000"/>
                    <a:lumOff val="35000"/>
                  </a:schemeClr>
                </a:solidFill>
                <a:effectLst/>
                <a:latin typeface="+mn-lt"/>
              </a:defRPr>
            </a:lvl1pPr>
            <a:lvl2pPr>
              <a:defRPr>
                <a:solidFill>
                  <a:schemeClr val="tx1">
                    <a:lumMod val="65000"/>
                    <a:lumOff val="35000"/>
                  </a:schemeClr>
                </a:solidFill>
                <a:effectLst/>
                <a:latin typeface="+mn-lt"/>
              </a:defRPr>
            </a:lvl2pPr>
            <a:lvl3pPr>
              <a:defRPr>
                <a:solidFill>
                  <a:schemeClr val="tx1">
                    <a:lumMod val="65000"/>
                    <a:lumOff val="35000"/>
                  </a:schemeClr>
                </a:solidFill>
                <a:effectLst/>
                <a:latin typeface="+mn-lt"/>
              </a:defRPr>
            </a:lvl3pPr>
            <a:lvl4pPr>
              <a:defRPr>
                <a:solidFill>
                  <a:schemeClr val="tx1">
                    <a:lumMod val="65000"/>
                    <a:lumOff val="35000"/>
                  </a:schemeClr>
                </a:solidFill>
                <a:effectLst/>
                <a:latin typeface="+mn-lt"/>
              </a:defRPr>
            </a:lvl4pPr>
            <a:lvl5pPr>
              <a:defRPr>
                <a:solidFill>
                  <a:schemeClr val="tx1">
                    <a:lumMod val="65000"/>
                    <a:lumOff val="35000"/>
                  </a:schemeClr>
                </a:solidFill>
                <a:effectLst/>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logo-alone.png"/>
          <p:cNvPicPr>
            <a:picLocks noChangeAspect="1"/>
          </p:cNvPicPr>
          <p:nvPr userDrawn="1"/>
        </p:nvPicPr>
        <p:blipFill>
          <a:blip r:embed="rId2" cstate="print"/>
          <a:stretch>
            <a:fillRect/>
          </a:stretch>
        </p:blipFill>
        <p:spPr>
          <a:xfrm>
            <a:off x="7543800" y="152400"/>
            <a:ext cx="1353315" cy="1341123"/>
          </a:xfrm>
          <a:prstGeom prst="rect">
            <a:avLst/>
          </a:prstGeom>
        </p:spPr>
      </p:pic>
      <p:sp>
        <p:nvSpPr>
          <p:cNvPr id="11" name="TextBox 10"/>
          <p:cNvSpPr txBox="1"/>
          <p:nvPr userDrawn="1"/>
        </p:nvSpPr>
        <p:spPr>
          <a:xfrm>
            <a:off x="0" y="6211669"/>
            <a:ext cx="9144000" cy="646331"/>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ln w="76200">
            <a:noFill/>
          </a:ln>
        </p:spPr>
        <p:txBody>
          <a:bodyPr wrap="square" rtlCol="0" anchor="ctr">
            <a:spAutoFit/>
          </a:bodyPr>
          <a:lstStyle/>
          <a:p>
            <a:pPr algn="ctr"/>
            <a:r>
              <a:rPr lang="en-US" sz="1800" dirty="0" smtClean="0">
                <a:solidFill>
                  <a:schemeClr val="bg1"/>
                </a:solidFill>
                <a:latin typeface="+mj-lt"/>
              </a:rPr>
              <a:t>Our mission is to strengthen services to meet diverse human needs through the </a:t>
            </a:r>
          </a:p>
          <a:p>
            <a:pPr algn="ctr"/>
            <a:r>
              <a:rPr lang="en-US" sz="1800" dirty="0" smtClean="0">
                <a:solidFill>
                  <a:schemeClr val="bg1"/>
                </a:solidFill>
                <a:latin typeface="+mj-lt"/>
              </a:rPr>
              <a:t>collaboration of individuals and organizations</a:t>
            </a:r>
            <a:endParaRPr lang="en-US" sz="1800" dirty="0">
              <a:solidFill>
                <a:schemeClr val="bg1"/>
              </a:solidFill>
              <a:latin typeface="+mj-lt"/>
            </a:endParaRPr>
          </a:p>
        </p:txBody>
      </p:sp>
      <p:sp>
        <p:nvSpPr>
          <p:cNvPr id="12" name="Slide Number Placeholder 5"/>
          <p:cNvSpPr>
            <a:spLocks noGrp="1"/>
          </p:cNvSpPr>
          <p:nvPr>
            <p:ph type="sldNum" sz="quarter" idx="12"/>
          </p:nvPr>
        </p:nvSpPr>
        <p:spPr>
          <a:xfrm>
            <a:off x="8458200" y="6492875"/>
            <a:ext cx="533400" cy="365125"/>
          </a:xfrm>
        </p:spPr>
        <p:txBody>
          <a:bodyPr/>
          <a:lstStyle>
            <a:lvl1pPr>
              <a:defRPr>
                <a:solidFill>
                  <a:schemeClr val="bg1"/>
                </a:solidFill>
              </a:defRPr>
            </a:lvl1pPr>
          </a:lstStyle>
          <a:p>
            <a:fld id="{7C32588E-ED04-4E90-AB40-44BCB7B02C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10/8/2013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56F11-4F76-4861-B238-F4A705C00940}" type="datetimeFigureOut">
              <a:rPr lang="en-US" smtClean="0"/>
              <a:pPr/>
              <a:t>10/8/2013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166BE-ABC9-469E-8240-C26070F9CC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thnn.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alone.png"/>
          <p:cNvPicPr>
            <a:picLocks noChangeAspect="1"/>
          </p:cNvPicPr>
          <p:nvPr/>
        </p:nvPicPr>
        <p:blipFill>
          <a:blip r:embed="rId3" cstate="print"/>
          <a:stretch>
            <a:fillRect/>
          </a:stretch>
        </p:blipFill>
        <p:spPr>
          <a:xfrm>
            <a:off x="2634307" y="1508760"/>
            <a:ext cx="3875386" cy="3840480"/>
          </a:xfrm>
          <a:prstGeom prst="rect">
            <a:avLst/>
          </a:prstGeom>
        </p:spPr>
      </p:pic>
      <p:sp>
        <p:nvSpPr>
          <p:cNvPr id="3" name="TextBox 2"/>
          <p:cNvSpPr txBox="1"/>
          <p:nvPr/>
        </p:nvSpPr>
        <p:spPr>
          <a:xfrm>
            <a:off x="1524000" y="6019800"/>
            <a:ext cx="6781800" cy="523220"/>
          </a:xfrm>
          <a:prstGeom prst="rect">
            <a:avLst/>
          </a:prstGeom>
          <a:noFill/>
        </p:spPr>
        <p:txBody>
          <a:bodyPr wrap="square" rtlCol="0">
            <a:spAutoFit/>
          </a:bodyPr>
          <a:lstStyle/>
          <a:p>
            <a:pPr algn="ctr"/>
            <a:r>
              <a:rPr lang="en-US" sz="2800" b="1" smtClean="0">
                <a:solidFill>
                  <a:schemeClr val="tx1">
                    <a:lumMod val="50000"/>
                    <a:lumOff val="50000"/>
                  </a:schemeClr>
                </a:solidFill>
              </a:rPr>
              <a:t>September 9, </a:t>
            </a:r>
            <a:r>
              <a:rPr lang="en-US" sz="2800" b="1" dirty="0" smtClean="0">
                <a:solidFill>
                  <a:schemeClr val="tx1">
                    <a:lumMod val="50000"/>
                    <a:lumOff val="50000"/>
                  </a:schemeClr>
                </a:solidFill>
              </a:rPr>
              <a:t>2013</a:t>
            </a:r>
            <a:endParaRPr lang="en-US" sz="2800"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Secondary Source Data Received</a:t>
            </a:r>
            <a:endParaRPr lang="en-US" b="1" dirty="0"/>
          </a:p>
        </p:txBody>
      </p:sp>
      <p:sp>
        <p:nvSpPr>
          <p:cNvPr id="3" name="Content Placeholder 2"/>
          <p:cNvSpPr>
            <a:spLocks noGrp="1"/>
          </p:cNvSpPr>
          <p:nvPr>
            <p:ph idx="1"/>
          </p:nvPr>
        </p:nvSpPr>
        <p:spPr/>
        <p:txBody>
          <a:bodyPr>
            <a:normAutofit lnSpcReduction="10000"/>
          </a:bodyPr>
          <a:lstStyle/>
          <a:p>
            <a:r>
              <a:rPr lang="en-US" sz="2600" dirty="0" smtClean="0"/>
              <a:t>Cornerstone Assistance Center</a:t>
            </a:r>
          </a:p>
          <a:p>
            <a:r>
              <a:rPr lang="en-US" sz="2600" dirty="0" smtClean="0"/>
              <a:t>Veterans Roundtable</a:t>
            </a:r>
          </a:p>
          <a:p>
            <a:r>
              <a:rPr lang="en-US" sz="2600" dirty="0" smtClean="0"/>
              <a:t>Andrews Center</a:t>
            </a:r>
          </a:p>
          <a:p>
            <a:r>
              <a:rPr lang="en-US" sz="2600" dirty="0" smtClean="0"/>
              <a:t>PATH</a:t>
            </a:r>
          </a:p>
          <a:p>
            <a:r>
              <a:rPr lang="en-US" sz="2600" dirty="0" smtClean="0"/>
              <a:t>The Salvation Army</a:t>
            </a:r>
          </a:p>
          <a:p>
            <a:r>
              <a:rPr lang="en-US" sz="2600" dirty="0" smtClean="0"/>
              <a:t>East Texas Food Bank</a:t>
            </a:r>
          </a:p>
          <a:p>
            <a:r>
              <a:rPr lang="en-US" sz="2600" dirty="0" smtClean="0"/>
              <a:t>Samaritan Counseling Center</a:t>
            </a:r>
          </a:p>
          <a:p>
            <a:r>
              <a:rPr lang="en-US" sz="2600" dirty="0" smtClean="0"/>
              <a:t>Tyler Junior College</a:t>
            </a:r>
          </a:p>
          <a:p>
            <a:pPr algn="ctr">
              <a:buNone/>
            </a:pPr>
            <a:r>
              <a:rPr lang="en-US" sz="2400" dirty="0" smtClean="0">
                <a:solidFill>
                  <a:schemeClr val="accent2"/>
                </a:solidFill>
              </a:rPr>
              <a:t>IF YOUR AGENCY HASN’T SUBMITTED YET, </a:t>
            </a:r>
          </a:p>
          <a:p>
            <a:pPr algn="ctr">
              <a:buNone/>
            </a:pPr>
            <a:r>
              <a:rPr lang="en-US" sz="2400" dirty="0" smtClean="0">
                <a:solidFill>
                  <a:schemeClr val="accent2"/>
                </a:solidFill>
              </a:rPr>
              <a:t>PLEASE COME SEE ME AFTER THE MEETING TO SEE IF I CAN HELP</a:t>
            </a:r>
            <a:endParaRPr lang="en-US" sz="2400"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COMMITTEE WORK</a:t>
            </a:r>
            <a:endParaRPr lang="en-US" b="1" dirty="0"/>
          </a:p>
        </p:txBody>
      </p:sp>
      <p:sp>
        <p:nvSpPr>
          <p:cNvPr id="3" name="Content Placeholder 2"/>
          <p:cNvSpPr>
            <a:spLocks noGrp="1"/>
          </p:cNvSpPr>
          <p:nvPr>
            <p:ph idx="1"/>
          </p:nvPr>
        </p:nvSpPr>
        <p:spPr/>
        <p:txBody>
          <a:bodyPr/>
          <a:lstStyle/>
          <a:p>
            <a:r>
              <a:rPr lang="en-US" dirty="0" smtClean="0"/>
              <a:t>Education and Employment will meet in classroom down the hall.</a:t>
            </a:r>
          </a:p>
          <a:p>
            <a:r>
              <a:rPr lang="en-US" dirty="0" smtClean="0"/>
              <a:t>Housing and Healthcare will meet here.</a:t>
            </a:r>
          </a:p>
          <a:p>
            <a:r>
              <a:rPr lang="en-US" dirty="0" smtClean="0"/>
              <a:t>Subcommittees may meet to discuss data:</a:t>
            </a:r>
          </a:p>
          <a:p>
            <a:pPr lvl="1"/>
            <a:r>
              <a:rPr lang="en-US" dirty="0" smtClean="0"/>
              <a:t>Transportation</a:t>
            </a:r>
          </a:p>
          <a:p>
            <a:pPr lvl="1"/>
            <a:r>
              <a:rPr lang="en-US" dirty="0" smtClean="0"/>
              <a:t>Veterans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FEEDBACK FORM</a:t>
            </a:r>
            <a:endParaRPr lang="en-US" dirty="0" smtClean="0"/>
          </a:p>
          <a:p>
            <a:pPr>
              <a:buNone/>
            </a:pPr>
            <a:endParaRPr lang="en-US" dirty="0" smtClean="0"/>
          </a:p>
          <a:p>
            <a:pPr>
              <a:buNone/>
            </a:pPr>
            <a:r>
              <a:rPr lang="en-US" sz="2300" dirty="0" smtClean="0"/>
              <a:t>Please write down your comments and suggestions</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If you want me to contact you, please complete the following:</a:t>
            </a:r>
          </a:p>
          <a:p>
            <a:pPr>
              <a:buNone/>
            </a:pPr>
            <a:r>
              <a:rPr lang="en-US" sz="2300" dirty="0" smtClean="0"/>
              <a:t>Date:</a:t>
            </a:r>
          </a:p>
          <a:p>
            <a:pPr>
              <a:buNone/>
            </a:pPr>
            <a:r>
              <a:rPr lang="en-US" sz="2300" dirty="0" smtClean="0"/>
              <a:t>Name:</a:t>
            </a:r>
          </a:p>
          <a:p>
            <a:pPr>
              <a:buNone/>
            </a:pPr>
            <a:r>
              <a:rPr lang="en-US" sz="2300" dirty="0" smtClean="0"/>
              <a:t>Phone #:</a:t>
            </a:r>
          </a:p>
          <a:p>
            <a:pPr>
              <a:buNone/>
            </a:pPr>
            <a:r>
              <a:rPr lang="en-US" sz="2300" dirty="0" smtClean="0"/>
              <a:t>Email address:</a:t>
            </a:r>
            <a:endParaRPr lang="en-US" dirty="0"/>
          </a:p>
        </p:txBody>
      </p:sp>
      <p:pic>
        <p:nvPicPr>
          <p:cNvPr id="4" name="Picture 3" descr="logo-alone.jpg"/>
          <p:cNvPicPr>
            <a:picLocks noChangeAspect="1"/>
          </p:cNvPicPr>
          <p:nvPr/>
        </p:nvPicPr>
        <p:blipFill>
          <a:blip r:embed="rId2" cstate="print"/>
          <a:stretch>
            <a:fillRect/>
          </a:stretch>
        </p:blipFill>
        <p:spPr>
          <a:xfrm>
            <a:off x="533400" y="1447800"/>
            <a:ext cx="738356" cy="7315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THANK YOU!</a:t>
            </a:r>
            <a:endParaRPr lang="en-US" b="1" i="1"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r>
              <a:rPr lang="en-US" sz="2600" dirty="0" smtClean="0">
                <a:solidFill>
                  <a:schemeClr val="tx1">
                    <a:lumMod val="50000"/>
                    <a:lumOff val="50000"/>
                  </a:schemeClr>
                </a:solidFill>
              </a:rPr>
              <a:t>Next meeting</a:t>
            </a:r>
          </a:p>
          <a:p>
            <a:pPr algn="ctr">
              <a:buNone/>
            </a:pPr>
            <a:r>
              <a:rPr lang="en-US" sz="4000" b="1" dirty="0" smtClean="0">
                <a:solidFill>
                  <a:schemeClr val="tx1">
                    <a:lumMod val="50000"/>
                    <a:lumOff val="50000"/>
                  </a:schemeClr>
                </a:solidFill>
              </a:rPr>
              <a:t>Monday, October 14</a:t>
            </a:r>
          </a:p>
          <a:p>
            <a:pPr algn="ctr">
              <a:buNone/>
            </a:pPr>
            <a:r>
              <a:rPr lang="en-US" sz="4400" b="1" dirty="0" smtClean="0">
                <a:solidFill>
                  <a:schemeClr val="tx1">
                    <a:lumMod val="50000"/>
                    <a:lumOff val="50000"/>
                  </a:schemeClr>
                </a:solidFill>
              </a:rPr>
              <a:t>2:00 – 3:30</a:t>
            </a:r>
            <a:r>
              <a:rPr lang="en-US" sz="4000" b="1" dirty="0" smtClean="0">
                <a:solidFill>
                  <a:schemeClr val="tx1">
                    <a:lumMod val="50000"/>
                    <a:lumOff val="50000"/>
                  </a:schemeClr>
                </a:solidFill>
              </a:rPr>
              <a:t> pm</a:t>
            </a:r>
          </a:p>
          <a:p>
            <a:pPr algn="ctr">
              <a:buNone/>
            </a:pPr>
            <a:r>
              <a:rPr lang="en-US" dirty="0" smtClean="0">
                <a:solidFill>
                  <a:schemeClr val="tx1">
                    <a:lumMod val="50000"/>
                    <a:lumOff val="50000"/>
                  </a:schemeClr>
                </a:solidFill>
              </a:rPr>
              <a:t>The Salvation Army Multipurpose Room</a:t>
            </a:r>
          </a:p>
          <a:p>
            <a:pPr algn="ctr">
              <a:buNone/>
            </a:pPr>
            <a:r>
              <a:rPr lang="en-US" dirty="0" smtClean="0">
                <a:solidFill>
                  <a:schemeClr val="accent2"/>
                </a:solidFill>
              </a:rPr>
              <a:t>THANK YOU ANDREA!!!!!</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ETHNN Mission</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981200"/>
            <a:ext cx="8229600" cy="2514600"/>
          </a:xfrm>
        </p:spPr>
        <p:style>
          <a:lnRef idx="1">
            <a:schemeClr val="accent5"/>
          </a:lnRef>
          <a:fillRef idx="3">
            <a:schemeClr val="accent5"/>
          </a:fillRef>
          <a:effectRef idx="2">
            <a:schemeClr val="accent5"/>
          </a:effectRef>
          <a:fontRef idx="minor">
            <a:schemeClr val="lt1"/>
          </a:fontRef>
        </p:style>
        <p:txBody>
          <a:bodyPr/>
          <a:lstStyle/>
          <a:p>
            <a:pPr rtl="0" eaLnBrk="1" latinLnBrk="0" hangingPunct="1">
              <a:buNone/>
            </a:pPr>
            <a:endParaRPr lang="en-US" dirty="0" smtClean="0"/>
          </a:p>
          <a:p>
            <a:pPr algn="ctr" rtl="0" eaLnBrk="1" latinLnBrk="0" hangingPunct="1">
              <a:buNone/>
            </a:pPr>
            <a:r>
              <a:rPr lang="en-US" sz="3200" kern="1200" baseline="0" dirty="0" smtClean="0">
                <a:solidFill>
                  <a:schemeClr val="bg1"/>
                </a:solidFill>
                <a:latin typeface="Aharoni" pitchFamily="2" charset="-79"/>
                <a:cs typeface="Aharoni" pitchFamily="2" charset="-79"/>
              </a:rPr>
              <a:t>“To strengthen services to meet diverse human needs through the collaboration of individuals and organizations.”</a:t>
            </a:r>
            <a:endParaRPr lang="en-US" dirty="0" smtClean="0">
              <a:solidFill>
                <a:schemeClr val="bg1"/>
              </a:solidFill>
              <a:latin typeface="Aharoni" pitchFamily="2" charset="-79"/>
              <a:cs typeface="Aharoni" pitchFamily="2" charset="-79"/>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haroni" pitchFamily="2" charset="-79"/>
                <a:cs typeface="Aharoni" pitchFamily="2" charset="-79"/>
              </a:rPr>
              <a:t>COLLABORATION</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is…</a:t>
            </a:r>
            <a:endParaRPr lang="en-US" sz="2400" dirty="0">
              <a:solidFill>
                <a:schemeClr val="tx1">
                  <a:lumMod val="50000"/>
                  <a:lumOff val="50000"/>
                </a:schemeClr>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ctr">
              <a:buNone/>
            </a:pPr>
            <a:r>
              <a:rPr lang="en-US" sz="2400" dirty="0" smtClean="0">
                <a:solidFill>
                  <a:schemeClr val="tx1">
                    <a:lumMod val="50000"/>
                    <a:lumOff val="50000"/>
                  </a:schemeClr>
                </a:solidFill>
                <a:latin typeface="Aharoni" pitchFamily="2" charset="-79"/>
                <a:cs typeface="Aharoni" pitchFamily="2" charset="-79"/>
              </a:rPr>
              <a:t>… a </a:t>
            </a:r>
            <a:r>
              <a:rPr lang="en-US" cap="small" dirty="0" smtClean="0">
                <a:solidFill>
                  <a:schemeClr val="tx1"/>
                </a:solidFill>
                <a:latin typeface="Aharoni" pitchFamily="2" charset="-79"/>
                <a:cs typeface="Aharoni" pitchFamily="2" charset="-79"/>
              </a:rPr>
              <a:t>purposeful</a:t>
            </a:r>
            <a:r>
              <a:rPr lang="en-US" dirty="0" smtClean="0">
                <a:latin typeface="Aharoni" pitchFamily="2" charset="-79"/>
                <a:cs typeface="Aharoni" pitchFamily="2" charset="-79"/>
              </a:rPr>
              <a:t>, </a:t>
            </a:r>
          </a:p>
          <a:p>
            <a:pPr algn="ctr">
              <a:buNone/>
            </a:pPr>
            <a:r>
              <a:rPr lang="en-US" cap="small" dirty="0" smtClean="0">
                <a:solidFill>
                  <a:schemeClr val="tx1"/>
                </a:solidFill>
                <a:latin typeface="Aharoni" pitchFamily="2" charset="-79"/>
                <a:cs typeface="Aharoni" pitchFamily="2" charset="-79"/>
              </a:rPr>
              <a:t>strategic</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way of </a:t>
            </a:r>
            <a:r>
              <a:rPr lang="en-US" cap="small" dirty="0" smtClean="0">
                <a:solidFill>
                  <a:schemeClr val="tx1"/>
                </a:solidFill>
                <a:latin typeface="Aharoni" pitchFamily="2" charset="-79"/>
                <a:cs typeface="Aharoni" pitchFamily="2" charset="-79"/>
              </a:rPr>
              <a:t>working </a:t>
            </a:r>
          </a:p>
          <a:p>
            <a:pPr algn="ctr">
              <a:buNone/>
            </a:pPr>
            <a:r>
              <a:rPr lang="en-US" sz="2400" dirty="0" smtClean="0">
                <a:solidFill>
                  <a:schemeClr val="tx1">
                    <a:lumMod val="50000"/>
                    <a:lumOff val="50000"/>
                  </a:schemeClr>
                </a:solidFill>
                <a:latin typeface="Aharoni" pitchFamily="2" charset="-79"/>
                <a:cs typeface="Aharoni" pitchFamily="2" charset="-79"/>
              </a:rPr>
              <a:t>that leverages the </a:t>
            </a:r>
            <a:r>
              <a:rPr lang="en-US" cap="small" dirty="0" smtClean="0">
                <a:solidFill>
                  <a:schemeClr val="tx1"/>
                </a:solidFill>
                <a:latin typeface="Aharoni" pitchFamily="2" charset="-79"/>
                <a:cs typeface="Aharoni" pitchFamily="2" charset="-79"/>
              </a:rPr>
              <a:t>resources</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of each party </a:t>
            </a:r>
            <a:endParaRPr lang="en-US" dirty="0" smtClean="0">
              <a:solidFill>
                <a:schemeClr val="tx1">
                  <a:lumMod val="50000"/>
                  <a:lumOff val="50000"/>
                </a:schemeClr>
              </a:solidFill>
              <a:latin typeface="Aharoni" pitchFamily="2" charset="-79"/>
              <a:cs typeface="Aharoni" pitchFamily="2" charset="-79"/>
            </a:endParaRPr>
          </a:p>
          <a:p>
            <a:pPr algn="ctr">
              <a:buNone/>
            </a:pPr>
            <a:r>
              <a:rPr lang="en-US" sz="2400" dirty="0" smtClean="0">
                <a:solidFill>
                  <a:schemeClr val="tx1">
                    <a:lumMod val="50000"/>
                    <a:lumOff val="50000"/>
                  </a:schemeClr>
                </a:solidFill>
                <a:latin typeface="Aharoni" pitchFamily="2" charset="-79"/>
                <a:cs typeface="Aharoni" pitchFamily="2" charset="-79"/>
              </a:rPr>
              <a:t>for the </a:t>
            </a:r>
            <a:r>
              <a:rPr lang="en-US" cap="small" dirty="0" smtClean="0">
                <a:solidFill>
                  <a:schemeClr val="tx1"/>
                </a:solidFill>
                <a:latin typeface="Aharoni" pitchFamily="2" charset="-79"/>
                <a:cs typeface="Aharoni" pitchFamily="2" charset="-79"/>
              </a:rPr>
              <a:t>benefit of all </a:t>
            </a:r>
          </a:p>
          <a:p>
            <a:pPr algn="ctr">
              <a:buNone/>
            </a:pPr>
            <a:r>
              <a:rPr lang="en-US" sz="2400" dirty="0" smtClean="0">
                <a:solidFill>
                  <a:schemeClr val="tx1">
                    <a:lumMod val="50000"/>
                    <a:lumOff val="50000"/>
                  </a:schemeClr>
                </a:solidFill>
                <a:latin typeface="Aharoni" pitchFamily="2" charset="-79"/>
                <a:cs typeface="Aharoni" pitchFamily="2" charset="-79"/>
              </a:rPr>
              <a:t>by</a:t>
            </a:r>
            <a:r>
              <a:rPr lang="en-US" dirty="0" smtClean="0">
                <a:latin typeface="Aharoni" pitchFamily="2" charset="-79"/>
                <a:cs typeface="Aharoni" pitchFamily="2" charset="-79"/>
              </a:rPr>
              <a:t> </a:t>
            </a:r>
            <a:r>
              <a:rPr lang="en-US" cap="small" dirty="0" smtClean="0">
                <a:solidFill>
                  <a:schemeClr val="tx1"/>
                </a:solidFill>
                <a:latin typeface="Aharoni" pitchFamily="2" charset="-79"/>
                <a:cs typeface="Aharoni" pitchFamily="2" charset="-79"/>
              </a:rPr>
              <a:t>coordinating activities </a:t>
            </a:r>
            <a:r>
              <a:rPr lang="en-US" sz="2400" dirty="0" smtClean="0">
                <a:solidFill>
                  <a:schemeClr val="tx1">
                    <a:lumMod val="50000"/>
                    <a:lumOff val="50000"/>
                  </a:schemeClr>
                </a:solidFill>
                <a:latin typeface="Aharoni" pitchFamily="2" charset="-79"/>
                <a:cs typeface="Aharoni" pitchFamily="2" charset="-79"/>
              </a:rPr>
              <a:t>and </a:t>
            </a:r>
            <a:r>
              <a:rPr lang="en-US" cap="small" dirty="0" smtClean="0">
                <a:solidFill>
                  <a:schemeClr val="tx1"/>
                </a:solidFill>
                <a:latin typeface="Aharoni" pitchFamily="2" charset="-79"/>
                <a:cs typeface="Aharoni" pitchFamily="2" charset="-79"/>
              </a:rPr>
              <a:t>communicating information </a:t>
            </a:r>
          </a:p>
          <a:p>
            <a:pPr algn="ctr">
              <a:buNone/>
            </a:pPr>
            <a:r>
              <a:rPr lang="en-US" sz="2400" dirty="0" smtClean="0">
                <a:solidFill>
                  <a:schemeClr val="tx1">
                    <a:lumMod val="50000"/>
                    <a:lumOff val="50000"/>
                  </a:schemeClr>
                </a:solidFill>
                <a:latin typeface="Aharoni" pitchFamily="2" charset="-79"/>
                <a:cs typeface="Aharoni" pitchFamily="2" charset="-79"/>
              </a:rPr>
              <a:t>within an environment </a:t>
            </a:r>
          </a:p>
          <a:p>
            <a:pPr algn="ctr">
              <a:buNone/>
            </a:pPr>
            <a:r>
              <a:rPr lang="en-US" sz="2400" dirty="0" smtClean="0">
                <a:solidFill>
                  <a:schemeClr val="tx1">
                    <a:lumMod val="50000"/>
                    <a:lumOff val="50000"/>
                  </a:schemeClr>
                </a:solidFill>
                <a:latin typeface="Aharoni" pitchFamily="2" charset="-79"/>
                <a:cs typeface="Aharoni" pitchFamily="2" charset="-79"/>
              </a:rPr>
              <a:t>of </a:t>
            </a:r>
            <a:r>
              <a:rPr lang="en-US" cap="small" dirty="0" smtClean="0">
                <a:solidFill>
                  <a:schemeClr val="tx1"/>
                </a:solidFill>
                <a:latin typeface="Aharoni" pitchFamily="2" charset="-79"/>
                <a:cs typeface="Aharoni" pitchFamily="2" charset="-79"/>
              </a:rPr>
              <a:t>trust and transparency</a:t>
            </a:r>
            <a:r>
              <a:rPr lang="en-US" dirty="0" smtClean="0">
                <a:latin typeface="Aharoni" pitchFamily="2" charset="-79"/>
                <a:cs typeface="Aharoni" pitchFamily="2" charset="-79"/>
              </a:rPr>
              <a:t>.</a:t>
            </a:r>
            <a:endParaRPr lang="en-US" dirty="0" smtClean="0">
              <a:solidFill>
                <a:schemeClr val="tx1">
                  <a:lumMod val="50000"/>
                  <a:lumOff val="50000"/>
                </a:schemeClr>
              </a:solidFill>
              <a:latin typeface="Aharoni" pitchFamily="2" charset="-79"/>
              <a:cs typeface="Aharoni" pitchFamily="2" charset="-79"/>
            </a:endParaRPr>
          </a:p>
          <a:p>
            <a:pPr algn="ctr">
              <a:buNone/>
            </a:pP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Agenda</a:t>
            </a:r>
            <a:endParaRPr lang="en-US" dirty="0">
              <a:latin typeface="Aharoni" pitchFamily="2" charset="-79"/>
              <a:cs typeface="Aharoni" pitchFamily="2" charset="-79"/>
            </a:endParaRPr>
          </a:p>
        </p:txBody>
      </p:sp>
      <p:sp>
        <p:nvSpPr>
          <p:cNvPr id="6" name="Content Placeholder 5"/>
          <p:cNvSpPr>
            <a:spLocks noGrp="1"/>
          </p:cNvSpPr>
          <p:nvPr>
            <p:ph idx="1"/>
          </p:nvPr>
        </p:nvSpPr>
        <p:spPr/>
        <p:txBody>
          <a:bodyPr>
            <a:normAutofit/>
          </a:bodyPr>
          <a:lstStyle/>
          <a:p>
            <a:r>
              <a:rPr lang="en-US" sz="2800" dirty="0" smtClean="0">
                <a:solidFill>
                  <a:schemeClr val="tx1">
                    <a:lumMod val="50000"/>
                    <a:lumOff val="50000"/>
                  </a:schemeClr>
                </a:solidFill>
              </a:rPr>
              <a:t>Welcome</a:t>
            </a:r>
          </a:p>
          <a:p>
            <a:r>
              <a:rPr lang="en-US" sz="2800" dirty="0" smtClean="0">
                <a:solidFill>
                  <a:schemeClr val="tx1">
                    <a:lumMod val="50000"/>
                    <a:lumOff val="50000"/>
                  </a:schemeClr>
                </a:solidFill>
              </a:rPr>
              <a:t>Introductions</a:t>
            </a:r>
          </a:p>
          <a:p>
            <a:r>
              <a:rPr lang="en-US" sz="2800" dirty="0" smtClean="0">
                <a:solidFill>
                  <a:schemeClr val="tx1">
                    <a:lumMod val="50000"/>
                    <a:lumOff val="50000"/>
                  </a:schemeClr>
                </a:solidFill>
              </a:rPr>
              <a:t>Community Organizing</a:t>
            </a:r>
          </a:p>
          <a:p>
            <a:r>
              <a:rPr lang="en-US" sz="2800" dirty="0" smtClean="0">
                <a:solidFill>
                  <a:schemeClr val="tx1">
                    <a:lumMod val="50000"/>
                    <a:lumOff val="50000"/>
                  </a:schemeClr>
                </a:solidFill>
              </a:rPr>
              <a:t>Comprehensive Community Assessment</a:t>
            </a:r>
          </a:p>
          <a:p>
            <a:pPr lvl="1"/>
            <a:r>
              <a:rPr lang="en-US" sz="2400" dirty="0" smtClean="0">
                <a:solidFill>
                  <a:schemeClr val="tx1">
                    <a:lumMod val="50000"/>
                    <a:lumOff val="50000"/>
                  </a:schemeClr>
                </a:solidFill>
              </a:rPr>
              <a:t>Data teams</a:t>
            </a:r>
          </a:p>
          <a:p>
            <a:pPr lvl="1"/>
            <a:r>
              <a:rPr lang="en-US" sz="2400" dirty="0" smtClean="0">
                <a:solidFill>
                  <a:schemeClr val="tx1">
                    <a:lumMod val="50000"/>
                    <a:lumOff val="50000"/>
                  </a:schemeClr>
                </a:solidFill>
              </a:rPr>
              <a:t>Secondary Source Data</a:t>
            </a:r>
          </a:p>
          <a:p>
            <a:r>
              <a:rPr lang="en-US" sz="2800" dirty="0" smtClean="0">
                <a:solidFill>
                  <a:schemeClr val="tx1">
                    <a:lumMod val="50000"/>
                    <a:lumOff val="50000"/>
                  </a:schemeClr>
                </a:solidFill>
              </a:rPr>
              <a:t>Committee work</a:t>
            </a:r>
          </a:p>
          <a:p>
            <a:r>
              <a:rPr lang="en-US" sz="2800" dirty="0" smtClean="0">
                <a:solidFill>
                  <a:schemeClr val="tx1">
                    <a:lumMod val="50000"/>
                    <a:lumOff val="50000"/>
                  </a:schemeClr>
                </a:solidFill>
              </a:rPr>
              <a:t>Closing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pic>
        <p:nvPicPr>
          <p:cNvPr id="4" name="Content Placeholder 3" descr="Hello my name is.jpg"/>
          <p:cNvPicPr>
            <a:picLocks noGrp="1" noChangeAspect="1"/>
          </p:cNvPicPr>
          <p:nvPr>
            <p:ph idx="1"/>
          </p:nvPr>
        </p:nvPicPr>
        <p:blipFill>
          <a:blip r:embed="rId2" cstate="print"/>
          <a:stretch>
            <a:fillRect/>
          </a:stretch>
        </p:blipFill>
        <p:spPr>
          <a:xfrm>
            <a:off x="990600" y="1600200"/>
            <a:ext cx="6936826" cy="402336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685800"/>
          </a:xfrm>
        </p:spPr>
        <p:txBody>
          <a:bodyPr>
            <a:noAutofit/>
          </a:bodyPr>
          <a:lstStyle/>
          <a:p>
            <a:endParaRPr lang="en-US" sz="4000" dirty="0"/>
          </a:p>
        </p:txBody>
      </p:sp>
      <p:sp>
        <p:nvSpPr>
          <p:cNvPr id="3" name="Content Placeholder 2"/>
          <p:cNvSpPr>
            <a:spLocks noGrp="1"/>
          </p:cNvSpPr>
          <p:nvPr>
            <p:ph idx="1"/>
          </p:nvPr>
        </p:nvSpPr>
        <p:spPr/>
        <p:txBody>
          <a:bodyPr>
            <a:normAutofit/>
          </a:bodyPr>
          <a:lstStyle/>
          <a:p>
            <a:pPr indent="0">
              <a:buNone/>
            </a:pPr>
            <a:r>
              <a:rPr lang="en-US" b="1" dirty="0" smtClean="0"/>
              <a:t>HUNGER: What role do you play?</a:t>
            </a:r>
          </a:p>
          <a:p>
            <a:pPr indent="0">
              <a:buNone/>
            </a:pPr>
            <a:r>
              <a:rPr lang="en-US" dirty="0" smtClean="0"/>
              <a:t>	Introduction to all the programs of the 	</a:t>
            </a:r>
            <a:r>
              <a:rPr lang="en-US" dirty="0" smtClean="0">
                <a:solidFill>
                  <a:schemeClr val="accent2">
                    <a:lumMod val="75000"/>
                  </a:schemeClr>
                </a:solidFill>
              </a:rPr>
              <a:t>Texas Hunger Initiative</a:t>
            </a:r>
          </a:p>
          <a:p>
            <a:pPr indent="0">
              <a:buNone/>
            </a:pPr>
            <a:r>
              <a:rPr lang="en-US" dirty="0" smtClean="0">
                <a:solidFill>
                  <a:schemeClr val="accent2">
                    <a:lumMod val="75000"/>
                  </a:schemeClr>
                </a:solidFill>
              </a:rPr>
              <a:t>	Tuesday, October 1 at 1:00 pm</a:t>
            </a:r>
          </a:p>
          <a:p>
            <a:pPr indent="0">
              <a:buNone/>
            </a:pPr>
            <a:r>
              <a:rPr lang="en-US" dirty="0" smtClean="0"/>
              <a:t>	3201 West NW Loop 323</a:t>
            </a:r>
            <a:br>
              <a:rPr lang="en-US" dirty="0" smtClean="0"/>
            </a:br>
            <a:r>
              <a:rPr lang="en-US" dirty="0" smtClean="0"/>
              <a:t>	Tyler, TX 75702</a:t>
            </a:r>
          </a:p>
          <a:p>
            <a:pPr indent="0">
              <a:buNone/>
            </a:pPr>
            <a:endParaRPr lang="en-US" sz="2400" b="1" dirty="0" smtClean="0"/>
          </a:p>
          <a:p>
            <a:pPr indent="0">
              <a:buNone/>
            </a:pPr>
            <a:r>
              <a:rPr lang="en-US" sz="2400" b="1" dirty="0" smtClean="0"/>
              <a:t>Register online at </a:t>
            </a:r>
            <a:r>
              <a:rPr lang="en-US" sz="2400" b="1" dirty="0" smtClean="0">
                <a:hlinkClick r:id="rId2"/>
              </a:rPr>
              <a:t>www.ethnn.org</a:t>
            </a:r>
            <a:r>
              <a:rPr lang="en-US" sz="2400" b="1" dirty="0" smtClean="0"/>
              <a:t> – link on home page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ETHNN Conference on Human Needs</a:t>
            </a:r>
          </a:p>
          <a:p>
            <a:pPr>
              <a:buNone/>
            </a:pPr>
            <a:r>
              <a:rPr lang="en-US" dirty="0" smtClean="0"/>
              <a:t>	</a:t>
            </a:r>
            <a:r>
              <a:rPr lang="en-US" dirty="0" smtClean="0">
                <a:solidFill>
                  <a:schemeClr val="accent2">
                    <a:lumMod val="75000"/>
                  </a:schemeClr>
                </a:solidFill>
              </a:rPr>
              <a:t>Monday, November 18</a:t>
            </a:r>
          </a:p>
          <a:p>
            <a:pPr>
              <a:buNone/>
            </a:pPr>
            <a:r>
              <a:rPr lang="en-US" dirty="0" smtClean="0">
                <a:solidFill>
                  <a:schemeClr val="accent2">
                    <a:lumMod val="75000"/>
                  </a:schemeClr>
                </a:solidFill>
              </a:rPr>
              <a:t>	1:00 – 5:00</a:t>
            </a:r>
          </a:p>
          <a:p>
            <a:pPr>
              <a:buNone/>
            </a:pPr>
            <a:r>
              <a:rPr lang="en-US" dirty="0" smtClean="0"/>
              <a:t>	Tyler Junior College West Campus</a:t>
            </a:r>
          </a:p>
          <a:p>
            <a:pPr>
              <a:buNone/>
            </a:pPr>
            <a:endParaRPr lang="en-US" dirty="0" smtClean="0"/>
          </a:p>
          <a:p>
            <a:pPr algn="ctr">
              <a:buNone/>
            </a:pPr>
            <a:r>
              <a:rPr lang="en-US" b="1" dirty="0" smtClean="0">
                <a:solidFill>
                  <a:schemeClr val="accent2">
                    <a:lumMod val="75000"/>
                  </a:schemeClr>
                </a:solidFill>
              </a:rPr>
              <a:t>SAVE THE DATE!</a:t>
            </a:r>
          </a:p>
          <a:p>
            <a:pPr algn="ctr">
              <a:buNone/>
            </a:pPr>
            <a:r>
              <a:rPr lang="en-US" dirty="0" smtClean="0">
                <a:solidFill>
                  <a:schemeClr val="accent2">
                    <a:lumMod val="75000"/>
                  </a:schemeClr>
                </a:solidFill>
              </a:rPr>
              <a:t>Registration will open soon</a:t>
            </a:r>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495800"/>
          </a:xfrm>
        </p:spPr>
        <p:txBody>
          <a:bodyPr>
            <a:normAutofit lnSpcReduction="10000"/>
          </a:bodyPr>
          <a:lstStyle/>
          <a:p>
            <a:pPr>
              <a:buNone/>
            </a:pPr>
            <a:r>
              <a:rPr lang="en-US" b="1" dirty="0" smtClean="0"/>
              <a:t>ETHNN One Night Without A Home</a:t>
            </a:r>
          </a:p>
          <a:p>
            <a:pPr>
              <a:buNone/>
            </a:pPr>
            <a:r>
              <a:rPr lang="en-US" dirty="0" smtClean="0"/>
              <a:t>	</a:t>
            </a:r>
            <a:r>
              <a:rPr lang="en-US" sz="2800" dirty="0" smtClean="0">
                <a:solidFill>
                  <a:schemeClr val="accent2"/>
                </a:solidFill>
              </a:rPr>
              <a:t>Tuesday, November 19 	4:00 pm</a:t>
            </a:r>
          </a:p>
          <a:p>
            <a:pPr>
              <a:buNone/>
            </a:pPr>
            <a:r>
              <a:rPr lang="en-US" sz="2800" dirty="0" smtClean="0">
                <a:solidFill>
                  <a:schemeClr val="accent2"/>
                </a:solidFill>
              </a:rPr>
              <a:t>	Wednesday, November 20	6:00 am</a:t>
            </a:r>
          </a:p>
          <a:p>
            <a:pPr>
              <a:buNone/>
            </a:pPr>
            <a:r>
              <a:rPr lang="en-US" dirty="0" smtClean="0"/>
              <a:t>	</a:t>
            </a:r>
            <a:r>
              <a:rPr lang="en-US" sz="2400" dirty="0" smtClean="0"/>
              <a:t>Start at Salvation Army, will walk to Bergfeld Park for Homelessness program and overnight stay. Early rise with breakfast from Salvation Army Canteen. Lessons learned discussion. Walk back to Salvation Army. Work, School, or Home.</a:t>
            </a:r>
            <a:endParaRPr lang="en-US" dirty="0" smtClean="0"/>
          </a:p>
          <a:p>
            <a:pPr algn="ctr">
              <a:buNone/>
            </a:pPr>
            <a:r>
              <a:rPr lang="en-US" dirty="0" smtClean="0"/>
              <a:t>	</a:t>
            </a:r>
            <a:r>
              <a:rPr lang="en-US" b="1" dirty="0" smtClean="0">
                <a:solidFill>
                  <a:schemeClr val="accent2"/>
                </a:solidFill>
              </a:rPr>
              <a:t>SAVE THE DATE! </a:t>
            </a:r>
          </a:p>
          <a:p>
            <a:pPr algn="ctr">
              <a:buNone/>
            </a:pPr>
            <a:r>
              <a:rPr lang="en-US" sz="2400" dirty="0" smtClean="0">
                <a:solidFill>
                  <a:schemeClr val="accent2"/>
                </a:solidFill>
              </a:rPr>
              <a:t>Registration will open soon.</a:t>
            </a:r>
            <a:endParaRPr lang="en-US" sz="2400" dirty="0">
              <a:solidFill>
                <a:schemeClr val="accen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609600"/>
          </a:xfrm>
        </p:spPr>
        <p:txBody>
          <a:bodyPr>
            <a:normAutofit fontScale="90000"/>
          </a:bodyPr>
          <a:lstStyle/>
          <a:p>
            <a:r>
              <a:rPr lang="en-US" b="1" dirty="0" smtClean="0"/>
              <a:t>Community Assessment Data Teams</a:t>
            </a:r>
            <a:endParaRPr lang="en-US" b="1" dirty="0"/>
          </a:p>
        </p:txBody>
      </p:sp>
      <p:pic>
        <p:nvPicPr>
          <p:cNvPr id="4" name="Content Placeholder 3" descr="education-text.png"/>
          <p:cNvPicPr>
            <a:picLocks noGrp="1" noChangeAspect="1"/>
          </p:cNvPicPr>
          <p:nvPr>
            <p:ph idx="1"/>
          </p:nvPr>
        </p:nvPicPr>
        <p:blipFill>
          <a:blip r:embed="rId3" cstate="print"/>
          <a:stretch>
            <a:fillRect/>
          </a:stretch>
        </p:blipFill>
        <p:spPr>
          <a:xfrm>
            <a:off x="533400" y="1600200"/>
            <a:ext cx="1334914" cy="1420251"/>
          </a:xfrm>
        </p:spPr>
      </p:pic>
      <p:pic>
        <p:nvPicPr>
          <p:cNvPr id="5" name="Picture 4" descr="employment-text.png"/>
          <p:cNvPicPr>
            <a:picLocks noChangeAspect="1"/>
          </p:cNvPicPr>
          <p:nvPr/>
        </p:nvPicPr>
        <p:blipFill>
          <a:blip r:embed="rId4" cstate="print"/>
          <a:stretch>
            <a:fillRect/>
          </a:stretch>
        </p:blipFill>
        <p:spPr>
          <a:xfrm>
            <a:off x="2438400" y="1600200"/>
            <a:ext cx="1334914" cy="1420251"/>
          </a:xfrm>
          <a:prstGeom prst="rect">
            <a:avLst/>
          </a:prstGeom>
        </p:spPr>
      </p:pic>
      <p:pic>
        <p:nvPicPr>
          <p:cNvPr id="6" name="Picture 5" descr="healthcare-text.png"/>
          <p:cNvPicPr>
            <a:picLocks noChangeAspect="1"/>
          </p:cNvPicPr>
          <p:nvPr/>
        </p:nvPicPr>
        <p:blipFill>
          <a:blip r:embed="rId5" cstate="print"/>
          <a:stretch>
            <a:fillRect/>
          </a:stretch>
        </p:blipFill>
        <p:spPr>
          <a:xfrm>
            <a:off x="4419600" y="1600200"/>
            <a:ext cx="1334914" cy="1420251"/>
          </a:xfrm>
          <a:prstGeom prst="rect">
            <a:avLst/>
          </a:prstGeom>
        </p:spPr>
      </p:pic>
      <p:pic>
        <p:nvPicPr>
          <p:cNvPr id="7" name="Picture 6" descr="housing-text.png"/>
          <p:cNvPicPr>
            <a:picLocks noChangeAspect="1"/>
          </p:cNvPicPr>
          <p:nvPr/>
        </p:nvPicPr>
        <p:blipFill>
          <a:blip r:embed="rId6" cstate="print"/>
          <a:stretch>
            <a:fillRect/>
          </a:stretch>
        </p:blipFill>
        <p:spPr>
          <a:xfrm>
            <a:off x="6400800" y="1600200"/>
            <a:ext cx="1334914" cy="1420251"/>
          </a:xfrm>
          <a:prstGeom prst="rect">
            <a:avLst/>
          </a:prstGeom>
        </p:spPr>
      </p:pic>
      <p:pic>
        <p:nvPicPr>
          <p:cNvPr id="8" name="Picture 7" descr="legal-text.png"/>
          <p:cNvPicPr>
            <a:picLocks noChangeAspect="1"/>
          </p:cNvPicPr>
          <p:nvPr/>
        </p:nvPicPr>
        <p:blipFill>
          <a:blip r:embed="rId7" cstate="print"/>
          <a:stretch>
            <a:fillRect/>
          </a:stretch>
        </p:blipFill>
        <p:spPr>
          <a:xfrm>
            <a:off x="6477000" y="3810000"/>
            <a:ext cx="1334914" cy="1420251"/>
          </a:xfrm>
          <a:prstGeom prst="rect">
            <a:avLst/>
          </a:prstGeom>
        </p:spPr>
      </p:pic>
      <p:pic>
        <p:nvPicPr>
          <p:cNvPr id="11" name="Picture 10" descr="veterans-text.png"/>
          <p:cNvPicPr>
            <a:picLocks noChangeAspect="1"/>
          </p:cNvPicPr>
          <p:nvPr/>
        </p:nvPicPr>
        <p:blipFill>
          <a:blip r:embed="rId8" cstate="print"/>
          <a:stretch>
            <a:fillRect/>
          </a:stretch>
        </p:blipFill>
        <p:spPr>
          <a:xfrm>
            <a:off x="4572000" y="3810000"/>
            <a:ext cx="1334914" cy="1420251"/>
          </a:xfrm>
          <a:prstGeom prst="rect">
            <a:avLst/>
          </a:prstGeom>
        </p:spPr>
      </p:pic>
      <p:pic>
        <p:nvPicPr>
          <p:cNvPr id="13" name="Picture 12" descr="transportation-text.png"/>
          <p:cNvPicPr>
            <a:picLocks noChangeAspect="1"/>
          </p:cNvPicPr>
          <p:nvPr/>
        </p:nvPicPr>
        <p:blipFill>
          <a:blip r:embed="rId9" cstate="print"/>
          <a:stretch>
            <a:fillRect/>
          </a:stretch>
        </p:blipFill>
        <p:spPr>
          <a:xfrm>
            <a:off x="2362200" y="3810000"/>
            <a:ext cx="1334914" cy="1371487"/>
          </a:xfrm>
          <a:prstGeom prst="rect">
            <a:avLst/>
          </a:prstGeom>
        </p:spPr>
      </p:pic>
      <p:pic>
        <p:nvPicPr>
          <p:cNvPr id="12" name="Picture 11" descr="childcare-text.png"/>
          <p:cNvPicPr>
            <a:picLocks noChangeAspect="1"/>
          </p:cNvPicPr>
          <p:nvPr/>
        </p:nvPicPr>
        <p:blipFill>
          <a:blip r:embed="rId10" cstate="print"/>
          <a:stretch>
            <a:fillRect/>
          </a:stretch>
        </p:blipFill>
        <p:spPr>
          <a:xfrm>
            <a:off x="533400" y="3810000"/>
            <a:ext cx="1334914" cy="1420251"/>
          </a:xfrm>
          <a:prstGeom prst="rect">
            <a:avLst/>
          </a:prstGeom>
        </p:spPr>
      </p:pic>
      <p:sp>
        <p:nvSpPr>
          <p:cNvPr id="14" name="TextBox 13"/>
          <p:cNvSpPr txBox="1"/>
          <p:nvPr/>
        </p:nvSpPr>
        <p:spPr>
          <a:xfrm>
            <a:off x="609600" y="3124200"/>
            <a:ext cx="8001000" cy="646331"/>
          </a:xfrm>
          <a:prstGeom prst="rect">
            <a:avLst/>
          </a:prstGeom>
          <a:noFill/>
        </p:spPr>
        <p:txBody>
          <a:bodyPr wrap="square" rtlCol="0">
            <a:spAutoFit/>
          </a:bodyPr>
          <a:lstStyle/>
          <a:p>
            <a:r>
              <a:rPr lang="en-US" dirty="0" smtClean="0"/>
              <a:t>Fred Peters 	Rhonda McGrath	    Carlton Allen	      Christina Fulsom</a:t>
            </a:r>
          </a:p>
          <a:p>
            <a:r>
              <a:rPr lang="en-US" dirty="0" smtClean="0"/>
              <a:t>Marty Barbieri	Karen Wilkerson	    Kim Bush	       Julie Goodgame</a:t>
            </a:r>
            <a:endParaRPr lang="en-US" dirty="0"/>
          </a:p>
        </p:txBody>
      </p:sp>
      <p:sp>
        <p:nvSpPr>
          <p:cNvPr id="15" name="TextBox 14"/>
          <p:cNvSpPr txBox="1"/>
          <p:nvPr/>
        </p:nvSpPr>
        <p:spPr>
          <a:xfrm>
            <a:off x="609600" y="5257800"/>
            <a:ext cx="8001000" cy="646331"/>
          </a:xfrm>
          <a:prstGeom prst="rect">
            <a:avLst/>
          </a:prstGeom>
          <a:noFill/>
        </p:spPr>
        <p:txBody>
          <a:bodyPr wrap="square" rtlCol="0">
            <a:spAutoFit/>
          </a:bodyPr>
          <a:lstStyle/>
          <a:p>
            <a:r>
              <a:rPr lang="en-US" smtClean="0"/>
              <a:t>Gloria Bell</a:t>
            </a:r>
            <a:r>
              <a:rPr lang="en-US" dirty="0" smtClean="0"/>
              <a:t>	Kristy Range	     Jim Snow	        Dana Bias</a:t>
            </a:r>
          </a:p>
          <a:p>
            <a:r>
              <a:rPr lang="en-US" dirty="0" smtClean="0"/>
              <a:t>		Jamal Moharer	     Gretchen Martens      One pending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8034</TotalTime>
  <Words>212</Words>
  <Application>Microsoft Office PowerPoint</Application>
  <PresentationFormat>On-screen Show (4:3)</PresentationFormat>
  <Paragraphs>85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ETHNN Mission</vt:lpstr>
      <vt:lpstr>COLLABORATION is…</vt:lpstr>
      <vt:lpstr>Agenda</vt:lpstr>
      <vt:lpstr>Introductions</vt:lpstr>
      <vt:lpstr>Slide 6</vt:lpstr>
      <vt:lpstr>Slide 7</vt:lpstr>
      <vt:lpstr>Slide 8</vt:lpstr>
      <vt:lpstr>Community Assessment Data Teams</vt:lpstr>
      <vt:lpstr>Secondary Source Data Received</vt:lpstr>
      <vt:lpstr>COMMITTEE WORK</vt:lpstr>
      <vt:lpstr>Slide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Network</dc:title>
  <dc:creator>Ryan Hazlewood</dc:creator>
  <cp:lastModifiedBy>Christina Fulsom</cp:lastModifiedBy>
  <cp:revision>374</cp:revision>
  <dcterms:created xsi:type="dcterms:W3CDTF">2012-09-08T16:48:40Z</dcterms:created>
  <dcterms:modified xsi:type="dcterms:W3CDTF">2013-10-09T01:43:35Z</dcterms:modified>
</cp:coreProperties>
</file>