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handoutMasterIdLst>
    <p:handoutMasterId r:id="rId19"/>
  </p:handoutMasterIdLst>
  <p:sldIdLst>
    <p:sldId id="256" r:id="rId2"/>
    <p:sldId id="259" r:id="rId3"/>
    <p:sldId id="305" r:id="rId4"/>
    <p:sldId id="325" r:id="rId5"/>
    <p:sldId id="355" r:id="rId6"/>
    <p:sldId id="363" r:id="rId7"/>
    <p:sldId id="366" r:id="rId8"/>
    <p:sldId id="357" r:id="rId9"/>
    <p:sldId id="356" r:id="rId10"/>
    <p:sldId id="359" r:id="rId11"/>
    <p:sldId id="362" r:id="rId12"/>
    <p:sldId id="360" r:id="rId13"/>
    <p:sldId id="364" r:id="rId14"/>
    <p:sldId id="365" r:id="rId15"/>
    <p:sldId id="361" r:id="rId16"/>
    <p:sldId id="29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86391" autoAdjust="0"/>
  </p:normalViewPr>
  <p:slideViewPr>
    <p:cSldViewPr>
      <p:cViewPr varScale="1">
        <p:scale>
          <a:sx n="95" d="100"/>
          <a:sy n="95" d="100"/>
        </p:scale>
        <p:origin x="-174" y="-90"/>
      </p:cViewPr>
      <p:guideLst>
        <p:guide orient="horz" pos="2160"/>
        <p:guide pos="2880"/>
      </p:guideLst>
    </p:cSldViewPr>
  </p:slideViewPr>
  <p:outlineViewPr>
    <p:cViewPr>
      <p:scale>
        <a:sx n="33" d="100"/>
        <a:sy n="33" d="100"/>
      </p:scale>
      <p:origin x="0" y="222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0EE8804-9F4D-4C8F-B875-3B99CF6F23FD}" type="datetimeFigureOut">
              <a:rPr lang="en-US" smtClean="0"/>
              <a:pPr/>
              <a:t>10/14/2013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7F2D1D2-7493-438F-9CBF-82C059D5799C}"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CA28BA-825C-4312-9F3F-49E9DDD91C56}" type="datetimeFigureOut">
              <a:rPr lang="en-US" smtClean="0"/>
              <a:pPr/>
              <a:t>10/14/2013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8690722-B801-410F-9CF5-98E6968E117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8690722-B801-410F-9CF5-98E6968E117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5" name="Footer Placeholder 4"/>
          <p:cNvSpPr>
            <a:spLocks noGrp="1"/>
          </p:cNvSpPr>
          <p:nvPr>
            <p:ph type="ftr" sz="quarter" idx="11"/>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7010400" cy="838200"/>
          </a:xfrm>
          <a:ln>
            <a:solidFill>
              <a:schemeClr val="bg1"/>
            </a:solidFill>
          </a:ln>
        </p:spPr>
        <p:style>
          <a:lnRef idx="2">
            <a:schemeClr val="accent1"/>
          </a:lnRef>
          <a:fillRef idx="1">
            <a:schemeClr val="lt1"/>
          </a:fillRef>
          <a:effectRef idx="0">
            <a:schemeClr val="accent1"/>
          </a:effectRef>
          <a:fontRef idx="none"/>
        </p:style>
        <p:txBody>
          <a:bodyPr anchor="b">
            <a:normAutofit/>
          </a:bodyPr>
          <a:lstStyle>
            <a:lvl1pPr algn="l">
              <a:defRPr sz="3800">
                <a:solidFill>
                  <a:schemeClr val="tx1">
                    <a:lumMod val="65000"/>
                    <a:lumOff val="35000"/>
                  </a:schemeClr>
                </a:solidFill>
                <a:latin typeface="+mn-lt"/>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495800"/>
          </a:xfrm>
          <a:solidFill>
            <a:schemeClr val="bg1"/>
          </a:solidFill>
          <a:ln w="19050">
            <a:noFill/>
          </a:ln>
          <a:effectLst/>
        </p:spPr>
        <p:style>
          <a:lnRef idx="1">
            <a:schemeClr val="accent1"/>
          </a:lnRef>
          <a:fillRef idx="2">
            <a:schemeClr val="accent1"/>
          </a:fillRef>
          <a:effectRef idx="1">
            <a:schemeClr val="accent1"/>
          </a:effectRef>
          <a:fontRef idx="none"/>
        </p:style>
        <p:txBody>
          <a:bodyPr/>
          <a:lstStyle>
            <a:lvl1pPr>
              <a:defRPr>
                <a:solidFill>
                  <a:schemeClr val="tx1">
                    <a:lumMod val="65000"/>
                    <a:lumOff val="35000"/>
                  </a:schemeClr>
                </a:solidFill>
                <a:effectLst/>
                <a:latin typeface="+mn-lt"/>
              </a:defRPr>
            </a:lvl1pPr>
            <a:lvl2pPr>
              <a:defRPr>
                <a:solidFill>
                  <a:schemeClr val="tx1">
                    <a:lumMod val="65000"/>
                    <a:lumOff val="35000"/>
                  </a:schemeClr>
                </a:solidFill>
                <a:effectLst/>
                <a:latin typeface="+mn-lt"/>
              </a:defRPr>
            </a:lvl2pPr>
            <a:lvl3pPr>
              <a:defRPr>
                <a:solidFill>
                  <a:schemeClr val="tx1">
                    <a:lumMod val="65000"/>
                    <a:lumOff val="35000"/>
                  </a:schemeClr>
                </a:solidFill>
                <a:effectLst/>
                <a:latin typeface="+mn-lt"/>
              </a:defRPr>
            </a:lvl3pPr>
            <a:lvl4pPr>
              <a:defRPr>
                <a:solidFill>
                  <a:schemeClr val="tx1">
                    <a:lumMod val="65000"/>
                    <a:lumOff val="35000"/>
                  </a:schemeClr>
                </a:solidFill>
                <a:effectLst/>
                <a:latin typeface="+mn-lt"/>
              </a:defRPr>
            </a:lvl4pPr>
            <a:lvl5pPr>
              <a:defRPr>
                <a:solidFill>
                  <a:schemeClr val="tx1">
                    <a:lumMod val="65000"/>
                    <a:lumOff val="35000"/>
                  </a:schemeClr>
                </a:solidFill>
                <a:effectLst/>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descr="logo-alone.png"/>
          <p:cNvPicPr>
            <a:picLocks noChangeAspect="1"/>
          </p:cNvPicPr>
          <p:nvPr userDrawn="1"/>
        </p:nvPicPr>
        <p:blipFill>
          <a:blip r:embed="rId2" cstate="print"/>
          <a:stretch>
            <a:fillRect/>
          </a:stretch>
        </p:blipFill>
        <p:spPr>
          <a:xfrm>
            <a:off x="7543800" y="152400"/>
            <a:ext cx="1353315" cy="1341123"/>
          </a:xfrm>
          <a:prstGeom prst="rect">
            <a:avLst/>
          </a:prstGeom>
        </p:spPr>
      </p:pic>
      <p:sp>
        <p:nvSpPr>
          <p:cNvPr id="11" name="TextBox 10"/>
          <p:cNvSpPr txBox="1"/>
          <p:nvPr userDrawn="1"/>
        </p:nvSpPr>
        <p:spPr>
          <a:xfrm>
            <a:off x="0" y="6211669"/>
            <a:ext cx="9144000" cy="646331"/>
          </a:xfrm>
          <a:prstGeom prst="rect">
            <a:avLst/>
          </a:prstGeom>
          <a:gradFill flip="none" rotWithShape="1">
            <a:gsLst>
              <a:gs pos="0">
                <a:schemeClr val="accent5">
                  <a:lumMod val="75000"/>
                  <a:shade val="30000"/>
                  <a:satMod val="115000"/>
                </a:schemeClr>
              </a:gs>
              <a:gs pos="50000">
                <a:schemeClr val="accent5">
                  <a:lumMod val="75000"/>
                  <a:shade val="67500"/>
                  <a:satMod val="115000"/>
                </a:schemeClr>
              </a:gs>
              <a:gs pos="100000">
                <a:schemeClr val="accent5">
                  <a:lumMod val="75000"/>
                  <a:shade val="100000"/>
                  <a:satMod val="115000"/>
                </a:schemeClr>
              </a:gs>
            </a:gsLst>
            <a:lin ang="2700000" scaled="1"/>
            <a:tileRect/>
          </a:gradFill>
          <a:ln w="76200">
            <a:noFill/>
          </a:ln>
        </p:spPr>
        <p:txBody>
          <a:bodyPr wrap="square" rtlCol="0" anchor="ctr">
            <a:spAutoFit/>
          </a:bodyPr>
          <a:lstStyle/>
          <a:p>
            <a:pPr algn="ctr"/>
            <a:r>
              <a:rPr lang="en-US" sz="1800" dirty="0" smtClean="0">
                <a:solidFill>
                  <a:schemeClr val="bg1"/>
                </a:solidFill>
                <a:latin typeface="+mj-lt"/>
              </a:rPr>
              <a:t>Our mission is to strengthen services to meet diverse human needs through the </a:t>
            </a:r>
          </a:p>
          <a:p>
            <a:pPr algn="ctr"/>
            <a:r>
              <a:rPr lang="en-US" sz="1800" dirty="0" smtClean="0">
                <a:solidFill>
                  <a:schemeClr val="bg1"/>
                </a:solidFill>
                <a:latin typeface="+mj-lt"/>
              </a:rPr>
              <a:t>collaboration of individuals and organizations</a:t>
            </a:r>
            <a:endParaRPr lang="en-US" sz="1800" dirty="0">
              <a:solidFill>
                <a:schemeClr val="bg1"/>
              </a:solidFill>
              <a:latin typeface="+mj-lt"/>
            </a:endParaRPr>
          </a:p>
        </p:txBody>
      </p:sp>
      <p:sp>
        <p:nvSpPr>
          <p:cNvPr id="12" name="Slide Number Placeholder 5"/>
          <p:cNvSpPr>
            <a:spLocks noGrp="1"/>
          </p:cNvSpPr>
          <p:nvPr>
            <p:ph type="sldNum" sz="quarter" idx="12"/>
          </p:nvPr>
        </p:nvSpPr>
        <p:spPr>
          <a:xfrm>
            <a:off x="8458200" y="6492875"/>
            <a:ext cx="533400" cy="365125"/>
          </a:xfrm>
        </p:spPr>
        <p:txBody>
          <a:bodyPr/>
          <a:lstStyle>
            <a:lvl1pPr>
              <a:defRPr>
                <a:solidFill>
                  <a:schemeClr val="bg1"/>
                </a:solidFill>
              </a:defRPr>
            </a:lvl1pPr>
          </a:lstStyle>
          <a:p>
            <a:fld id="{7C32588E-ED04-4E90-AB40-44BCB7B02CC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D56F11-4F76-4861-B238-F4A705C00940}" type="datetimeFigureOut">
              <a:rPr lang="en-US" smtClean="0"/>
              <a:pPr/>
              <a:t>10/14/2013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C0166BE-ABC9-469E-8240-C26070F9CCF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56F11-4F76-4861-B238-F4A705C00940}" type="datetimeFigureOut">
              <a:rPr lang="en-US" smtClean="0"/>
              <a:pPr/>
              <a:t>10/14/2013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0166BE-ABC9-469E-8240-C26070F9CCF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acebook.com/HumanNeedsNetwork" TargetMode="Externa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thnn.org/center-for-healthy-living.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ethnn.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ethnn.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logo-alone.png"/>
          <p:cNvPicPr>
            <a:picLocks noChangeAspect="1"/>
          </p:cNvPicPr>
          <p:nvPr/>
        </p:nvPicPr>
        <p:blipFill>
          <a:blip r:embed="rId3" cstate="print"/>
          <a:stretch>
            <a:fillRect/>
          </a:stretch>
        </p:blipFill>
        <p:spPr>
          <a:xfrm>
            <a:off x="2634307" y="1508760"/>
            <a:ext cx="3875386" cy="3840480"/>
          </a:xfrm>
          <a:prstGeom prst="rect">
            <a:avLst/>
          </a:prstGeom>
        </p:spPr>
      </p:pic>
      <p:sp>
        <p:nvSpPr>
          <p:cNvPr id="3" name="TextBox 2"/>
          <p:cNvSpPr txBox="1"/>
          <p:nvPr/>
        </p:nvSpPr>
        <p:spPr>
          <a:xfrm>
            <a:off x="1524000" y="6019800"/>
            <a:ext cx="6781800" cy="523220"/>
          </a:xfrm>
          <a:prstGeom prst="rect">
            <a:avLst/>
          </a:prstGeom>
          <a:noFill/>
        </p:spPr>
        <p:txBody>
          <a:bodyPr wrap="square" rtlCol="0">
            <a:spAutoFit/>
          </a:bodyPr>
          <a:lstStyle/>
          <a:p>
            <a:pPr algn="ctr"/>
            <a:r>
              <a:rPr lang="en-US" sz="2800" b="1" dirty="0" smtClean="0">
                <a:solidFill>
                  <a:schemeClr val="tx1">
                    <a:lumMod val="50000"/>
                    <a:lumOff val="50000"/>
                  </a:schemeClr>
                </a:solidFill>
              </a:rPr>
              <a:t>October 14, 2013</a:t>
            </a:r>
            <a:endParaRPr lang="en-US" sz="2800" b="1"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Secondary Source Data Received</a:t>
            </a:r>
            <a:endParaRPr lang="en-US" b="1" dirty="0"/>
          </a:p>
        </p:txBody>
      </p:sp>
      <p:sp>
        <p:nvSpPr>
          <p:cNvPr id="3" name="Content Placeholder 2"/>
          <p:cNvSpPr>
            <a:spLocks noGrp="1"/>
          </p:cNvSpPr>
          <p:nvPr>
            <p:ph idx="1"/>
          </p:nvPr>
        </p:nvSpPr>
        <p:spPr/>
        <p:txBody>
          <a:bodyPr>
            <a:normAutofit fontScale="92500" lnSpcReduction="10000"/>
          </a:bodyPr>
          <a:lstStyle/>
          <a:p>
            <a:r>
              <a:rPr lang="en-US" sz="2600" dirty="0" smtClean="0"/>
              <a:t>Cornerstone Assistance Center</a:t>
            </a:r>
          </a:p>
          <a:p>
            <a:r>
              <a:rPr lang="en-US" sz="2600" dirty="0" smtClean="0"/>
              <a:t>Veterans Roundtable</a:t>
            </a:r>
          </a:p>
          <a:p>
            <a:r>
              <a:rPr lang="en-US" sz="2600" dirty="0" smtClean="0"/>
              <a:t>Andrews Center</a:t>
            </a:r>
          </a:p>
          <a:p>
            <a:r>
              <a:rPr lang="en-US" sz="2600" dirty="0" smtClean="0"/>
              <a:t>PATH</a:t>
            </a:r>
          </a:p>
          <a:p>
            <a:r>
              <a:rPr lang="en-US" sz="2600" dirty="0" smtClean="0"/>
              <a:t>The Salvation Army</a:t>
            </a:r>
          </a:p>
          <a:p>
            <a:r>
              <a:rPr lang="en-US" sz="2600" dirty="0" smtClean="0"/>
              <a:t>East Texas Food Bank</a:t>
            </a:r>
          </a:p>
          <a:p>
            <a:r>
              <a:rPr lang="en-US" sz="2600" dirty="0" smtClean="0"/>
              <a:t>Samaritan Counseling Center</a:t>
            </a:r>
          </a:p>
          <a:p>
            <a:r>
              <a:rPr lang="en-US" sz="2600" dirty="0" smtClean="0"/>
              <a:t>Tyler Junior College</a:t>
            </a:r>
          </a:p>
          <a:p>
            <a:r>
              <a:rPr lang="en-US" sz="2600" dirty="0" smtClean="0"/>
              <a:t>Smith County Bar Association</a:t>
            </a:r>
          </a:p>
          <a:p>
            <a:pPr algn="ctr">
              <a:buNone/>
            </a:pPr>
            <a:r>
              <a:rPr lang="en-US" sz="2400" dirty="0" smtClean="0">
                <a:solidFill>
                  <a:schemeClr val="accent2"/>
                </a:solidFill>
              </a:rPr>
              <a:t>IF YOUR AGENCY HASN’T SUBMITTED YET, </a:t>
            </a:r>
          </a:p>
          <a:p>
            <a:pPr algn="ctr">
              <a:buNone/>
            </a:pPr>
            <a:r>
              <a:rPr lang="en-US" sz="2400" b="1" dirty="0" smtClean="0">
                <a:solidFill>
                  <a:schemeClr val="accent2"/>
                </a:solidFill>
              </a:rPr>
              <a:t>FINAL DEADLINE – THIS FRIDAY OCTOBER 18</a:t>
            </a:r>
            <a:endParaRPr lang="en-US" sz="2400" b="1" dirty="0">
              <a:solidFill>
                <a:schemeClr val="accent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POVERTY CONFERENCE</a:t>
            </a:r>
            <a:endParaRPr lang="en-US" dirty="0"/>
          </a:p>
        </p:txBody>
      </p:sp>
      <p:sp>
        <p:nvSpPr>
          <p:cNvPr id="3" name="Content Placeholder 2"/>
          <p:cNvSpPr>
            <a:spLocks noGrp="1"/>
          </p:cNvSpPr>
          <p:nvPr>
            <p:ph idx="1"/>
          </p:nvPr>
        </p:nvSpPr>
        <p:spPr/>
        <p:txBody>
          <a:bodyPr/>
          <a:lstStyle/>
          <a:p>
            <a:pPr>
              <a:buNone/>
            </a:pPr>
            <a:r>
              <a:rPr lang="en-US" b="1" dirty="0" smtClean="0"/>
              <a:t>Poverty Conference</a:t>
            </a:r>
          </a:p>
          <a:p>
            <a:pPr>
              <a:buNone/>
            </a:pPr>
            <a:r>
              <a:rPr lang="en-US" dirty="0" smtClean="0"/>
              <a:t>	</a:t>
            </a:r>
            <a:r>
              <a:rPr lang="en-US" dirty="0" smtClean="0">
                <a:solidFill>
                  <a:schemeClr val="accent2">
                    <a:lumMod val="75000"/>
                  </a:schemeClr>
                </a:solidFill>
              </a:rPr>
              <a:t>April 14, 2014</a:t>
            </a:r>
          </a:p>
          <a:p>
            <a:pPr>
              <a:buNone/>
            </a:pPr>
            <a:r>
              <a:rPr lang="en-US" dirty="0" smtClean="0">
                <a:solidFill>
                  <a:schemeClr val="accent2">
                    <a:lumMod val="75000"/>
                  </a:schemeClr>
                </a:solidFill>
              </a:rPr>
              <a:t>	1:00 – 5:00</a:t>
            </a:r>
          </a:p>
          <a:p>
            <a:pPr>
              <a:buNone/>
            </a:pPr>
            <a:r>
              <a:rPr lang="en-US" dirty="0" smtClean="0"/>
              <a:t>	Tyler Junior College West Campus</a:t>
            </a:r>
          </a:p>
          <a:p>
            <a:pPr>
              <a:buNone/>
            </a:pPr>
            <a:endParaRPr lang="en-US" dirty="0" smtClean="0"/>
          </a:p>
          <a:p>
            <a:pPr algn="ctr">
              <a:buNone/>
            </a:pPr>
            <a:r>
              <a:rPr lang="en-US" b="1" dirty="0" smtClean="0">
                <a:solidFill>
                  <a:schemeClr val="accent2">
                    <a:lumMod val="75000"/>
                  </a:schemeClr>
                </a:solidFill>
              </a:rPr>
              <a:t>SAVE THE DATE!</a:t>
            </a:r>
          </a:p>
          <a:p>
            <a:pPr algn="ctr">
              <a:buNone/>
            </a:pPr>
            <a:r>
              <a:rPr lang="en-US" dirty="0" smtClean="0">
                <a:solidFill>
                  <a:schemeClr val="accent2">
                    <a:lumMod val="75000"/>
                  </a:schemeClr>
                </a:solidFill>
              </a:rPr>
              <a:t>www.ETHNN.org</a:t>
            </a:r>
          </a:p>
          <a:p>
            <a:pPr>
              <a:buNone/>
            </a:pP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COMMITTEE </a:t>
            </a:r>
            <a:r>
              <a:rPr lang="en-US" b="1" dirty="0" smtClean="0"/>
              <a:t>UPDATES &amp; WORK GROUPS</a:t>
            </a:r>
            <a:endParaRPr lang="en-US" b="1" dirty="0"/>
          </a:p>
        </p:txBody>
      </p:sp>
      <p:sp>
        <p:nvSpPr>
          <p:cNvPr id="3" name="Content Placeholder 2"/>
          <p:cNvSpPr>
            <a:spLocks noGrp="1"/>
          </p:cNvSpPr>
          <p:nvPr>
            <p:ph idx="1"/>
          </p:nvPr>
        </p:nvSpPr>
        <p:spPr/>
        <p:txBody>
          <a:bodyPr/>
          <a:lstStyle/>
          <a:p>
            <a:r>
              <a:rPr lang="en-US" b="1" dirty="0" smtClean="0"/>
              <a:t>Education and Employment </a:t>
            </a:r>
            <a:r>
              <a:rPr lang="en-US" dirty="0" smtClean="0"/>
              <a:t>– Life Skills/Employment/Mentoring</a:t>
            </a:r>
            <a:endParaRPr lang="en-US" dirty="0" smtClean="0"/>
          </a:p>
          <a:p>
            <a:r>
              <a:rPr lang="en-US" b="1" dirty="0" smtClean="0"/>
              <a:t>Housing</a:t>
            </a:r>
            <a:r>
              <a:rPr lang="en-US" dirty="0" smtClean="0"/>
              <a:t> </a:t>
            </a:r>
            <a:r>
              <a:rPr lang="en-US" dirty="0" smtClean="0"/>
              <a:t>– Tenant Education</a:t>
            </a:r>
          </a:p>
          <a:p>
            <a:r>
              <a:rPr lang="en-US" b="1" dirty="0" smtClean="0"/>
              <a:t>Healthcare</a:t>
            </a:r>
            <a:r>
              <a:rPr lang="en-US" dirty="0" smtClean="0"/>
              <a:t> – Healthcare Act &amp; Market Navigators</a:t>
            </a: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6172200" y="2057400"/>
            <a:ext cx="2667000" cy="2862322"/>
          </a:xfrm>
          <a:prstGeom prst="rect">
            <a:avLst/>
          </a:prstGeom>
          <a:noFill/>
          <a:ln w="9525">
            <a:solidFill>
              <a:schemeClr val="tx1"/>
            </a:solidFill>
          </a:ln>
        </p:spPr>
        <p:txBody>
          <a:bodyPr wrap="square" rtlCol="0">
            <a:spAutoFit/>
          </a:bodyPr>
          <a:lstStyle/>
          <a:p>
            <a:pPr algn="ctr"/>
            <a:r>
              <a:rPr lang="en-US" b="1" dirty="0" smtClean="0">
                <a:solidFill>
                  <a:schemeClr val="accent1">
                    <a:lumMod val="75000"/>
                  </a:schemeClr>
                </a:solidFill>
              </a:rPr>
              <a:t>Scan QR Code to join our mailing list!</a:t>
            </a:r>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smtClean="0"/>
          </a:p>
          <a:p>
            <a:pPr algn="ctr"/>
            <a:endParaRPr lang="en-US" dirty="0"/>
          </a:p>
        </p:txBody>
      </p:sp>
      <p:sp>
        <p:nvSpPr>
          <p:cNvPr id="2" name="Title 1"/>
          <p:cNvSpPr>
            <a:spLocks noGrp="1"/>
          </p:cNvSpPr>
          <p:nvPr>
            <p:ph type="title"/>
          </p:nvPr>
        </p:nvSpPr>
        <p:spPr/>
        <p:txBody>
          <a:bodyPr/>
          <a:lstStyle/>
          <a:p>
            <a:r>
              <a:rPr lang="en-US" dirty="0" smtClean="0"/>
              <a:t>More ways to Join Our Mailing List</a:t>
            </a:r>
            <a:endParaRPr lang="en-US" dirty="0"/>
          </a:p>
        </p:txBody>
      </p:sp>
      <p:sp>
        <p:nvSpPr>
          <p:cNvPr id="5" name="TextBox 4"/>
          <p:cNvSpPr txBox="1"/>
          <p:nvPr/>
        </p:nvSpPr>
        <p:spPr>
          <a:xfrm>
            <a:off x="304800" y="1524000"/>
            <a:ext cx="5791200" cy="3416320"/>
          </a:xfrm>
          <a:prstGeom prst="rect">
            <a:avLst/>
          </a:prstGeom>
          <a:solidFill>
            <a:schemeClr val="accent1">
              <a:lumMod val="20000"/>
              <a:lumOff val="80000"/>
            </a:schemeClr>
          </a:solidFill>
          <a:ln w="9525">
            <a:solidFill>
              <a:schemeClr val="tx1"/>
            </a:solidFill>
          </a:ln>
        </p:spPr>
        <p:txBody>
          <a:bodyPr wrap="square" rtlCol="0">
            <a:spAutoFit/>
          </a:bodyPr>
          <a:lstStyle/>
          <a:p>
            <a:pPr algn="ctr"/>
            <a:r>
              <a:rPr lang="en-US" sz="3200" b="1" dirty="0" smtClean="0">
                <a:solidFill>
                  <a:schemeClr val="tx1">
                    <a:lumMod val="50000"/>
                    <a:lumOff val="50000"/>
                  </a:schemeClr>
                </a:solidFill>
              </a:rPr>
              <a:t>It's easy to join our </a:t>
            </a:r>
            <a:r>
              <a:rPr lang="en-US" sz="3200" b="1" dirty="0" smtClean="0">
                <a:solidFill>
                  <a:schemeClr val="tx1">
                    <a:lumMod val="50000"/>
                    <a:lumOff val="50000"/>
                  </a:schemeClr>
                </a:solidFill>
              </a:rPr>
              <a:t>mailing list</a:t>
            </a:r>
            <a:r>
              <a:rPr lang="en-US" sz="3200" b="1" dirty="0" smtClean="0">
                <a:solidFill>
                  <a:schemeClr val="tx1">
                    <a:lumMod val="50000"/>
                    <a:lumOff val="50000"/>
                  </a:schemeClr>
                </a:solidFill>
              </a:rPr>
              <a:t>!</a:t>
            </a:r>
          </a:p>
          <a:p>
            <a:pPr algn="ctr"/>
            <a:r>
              <a:rPr lang="en-US" sz="3200" b="1" dirty="0" smtClean="0">
                <a:solidFill>
                  <a:schemeClr val="accent1">
                    <a:lumMod val="75000"/>
                  </a:schemeClr>
                </a:solidFill>
              </a:rPr>
              <a:t>Just send your email address</a:t>
            </a:r>
          </a:p>
          <a:p>
            <a:pPr algn="ctr"/>
            <a:r>
              <a:rPr lang="en-US" sz="3200" b="1" dirty="0" smtClean="0">
                <a:solidFill>
                  <a:schemeClr val="accent1">
                    <a:lumMod val="75000"/>
                  </a:schemeClr>
                </a:solidFill>
              </a:rPr>
              <a:t>by text message:</a:t>
            </a:r>
          </a:p>
          <a:p>
            <a:pPr algn="ctr"/>
            <a:r>
              <a:rPr lang="en-US" sz="3200" b="1" dirty="0" smtClean="0">
                <a:solidFill>
                  <a:schemeClr val="tx1">
                    <a:lumMod val="50000"/>
                    <a:lumOff val="50000"/>
                  </a:schemeClr>
                </a:solidFill>
              </a:rPr>
              <a:t>Text</a:t>
            </a:r>
          </a:p>
          <a:p>
            <a:pPr algn="ctr"/>
            <a:r>
              <a:rPr lang="en-US" sz="4800" b="1" dirty="0" smtClean="0"/>
              <a:t>HUMANNEEDS</a:t>
            </a:r>
          </a:p>
          <a:p>
            <a:pPr algn="ctr"/>
            <a:r>
              <a:rPr lang="en-US" sz="3200" b="1" dirty="0" smtClean="0">
                <a:solidFill>
                  <a:schemeClr val="tx1">
                    <a:lumMod val="50000"/>
                    <a:lumOff val="50000"/>
                  </a:schemeClr>
                </a:solidFill>
              </a:rPr>
              <a:t>to</a:t>
            </a:r>
            <a:r>
              <a:rPr lang="en-US" sz="3200" b="1" dirty="0" smtClean="0"/>
              <a:t> </a:t>
            </a:r>
            <a:r>
              <a:rPr lang="en-US" sz="4000" b="1" dirty="0" smtClean="0">
                <a:solidFill>
                  <a:srgbClr val="FFC000"/>
                </a:solidFill>
              </a:rPr>
              <a:t>22828</a:t>
            </a:r>
            <a:r>
              <a:rPr lang="en-US" sz="3200" b="1" dirty="0" smtClean="0"/>
              <a:t> </a:t>
            </a:r>
            <a:r>
              <a:rPr lang="en-US" sz="3200" b="1" dirty="0" smtClean="0">
                <a:solidFill>
                  <a:schemeClr val="tx1">
                    <a:lumMod val="50000"/>
                    <a:lumOff val="50000"/>
                  </a:schemeClr>
                </a:solidFill>
              </a:rPr>
              <a:t>to get started.</a:t>
            </a:r>
            <a:endParaRPr lang="en-US" sz="3200" dirty="0">
              <a:solidFill>
                <a:schemeClr val="tx1">
                  <a:lumMod val="50000"/>
                  <a:lumOff val="50000"/>
                </a:schemeClr>
              </a:solidFill>
            </a:endParaRPr>
          </a:p>
        </p:txBody>
      </p:sp>
      <p:pic>
        <p:nvPicPr>
          <p:cNvPr id="10" name="Picture 9" descr="QR CODE.png"/>
          <p:cNvPicPr>
            <a:picLocks noChangeAspect="1"/>
          </p:cNvPicPr>
          <p:nvPr/>
        </p:nvPicPr>
        <p:blipFill>
          <a:blip r:embed="rId2" cstate="print"/>
          <a:stretch>
            <a:fillRect/>
          </a:stretch>
        </p:blipFill>
        <p:spPr>
          <a:xfrm>
            <a:off x="6705600" y="2743200"/>
            <a:ext cx="1905000" cy="19050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you “Like” us on </a:t>
            </a:r>
            <a:r>
              <a:rPr lang="en-US" dirty="0" err="1" smtClean="0"/>
              <a:t>f</a:t>
            </a:r>
            <a:r>
              <a:rPr lang="en-US" dirty="0" err="1" smtClean="0"/>
              <a:t>acebook</a:t>
            </a:r>
            <a:r>
              <a:rPr lang="en-US" dirty="0" smtClean="0"/>
              <a:t>?</a:t>
            </a:r>
            <a:endParaRPr lang="en-US" dirty="0"/>
          </a:p>
        </p:txBody>
      </p:sp>
      <p:pic>
        <p:nvPicPr>
          <p:cNvPr id="4" name="Content Placeholder 3" descr="facebook-logo.png"/>
          <p:cNvPicPr>
            <a:picLocks noGrp="1" noChangeAspect="1"/>
          </p:cNvPicPr>
          <p:nvPr>
            <p:ph idx="1"/>
          </p:nvPr>
        </p:nvPicPr>
        <p:blipFill>
          <a:blip r:embed="rId2" cstate="print"/>
          <a:stretch>
            <a:fillRect/>
          </a:stretch>
        </p:blipFill>
        <p:spPr>
          <a:xfrm>
            <a:off x="1524000" y="2233612"/>
            <a:ext cx="6096000" cy="3228975"/>
          </a:xfrm>
        </p:spPr>
      </p:pic>
      <p:sp>
        <p:nvSpPr>
          <p:cNvPr id="5" name="Rectangle 4"/>
          <p:cNvSpPr/>
          <p:nvPr/>
        </p:nvSpPr>
        <p:spPr>
          <a:xfrm>
            <a:off x="609600" y="5029200"/>
            <a:ext cx="7696200" cy="954107"/>
          </a:xfrm>
          <a:prstGeom prst="rect">
            <a:avLst/>
          </a:prstGeom>
        </p:spPr>
        <p:txBody>
          <a:bodyPr wrap="square">
            <a:spAutoFit/>
          </a:bodyPr>
          <a:lstStyle/>
          <a:p>
            <a:pPr algn="ctr"/>
            <a:r>
              <a:rPr lang="en-US" sz="2800" dirty="0" smtClean="0">
                <a:solidFill>
                  <a:schemeClr val="accent1">
                    <a:lumMod val="75000"/>
                  </a:schemeClr>
                </a:solidFill>
                <a:hlinkClick r:id="rId3"/>
              </a:rPr>
              <a:t>https://</a:t>
            </a:r>
            <a:r>
              <a:rPr lang="en-US" sz="2800" dirty="0" smtClean="0">
                <a:solidFill>
                  <a:schemeClr val="accent1">
                    <a:lumMod val="75000"/>
                  </a:schemeClr>
                </a:solidFill>
                <a:hlinkClick r:id="rId3"/>
              </a:rPr>
              <a:t>www.facebook.com/HumanNeedsNetwork</a:t>
            </a:r>
            <a:endParaRPr lang="en-US" sz="2800" dirty="0" smtClean="0">
              <a:solidFill>
                <a:schemeClr val="accent1">
                  <a:lumMod val="75000"/>
                </a:schemeClr>
              </a:solidFill>
            </a:endParaRPr>
          </a:p>
          <a:p>
            <a:pPr algn="ctr"/>
            <a:endParaRPr lang="en-US" sz="2800" dirty="0">
              <a:solidFill>
                <a:schemeClr val="accent1">
                  <a:lumMod val="75000"/>
                </a:schemeClr>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b="1" dirty="0" smtClean="0"/>
              <a:t>               FEEDBACK FORM</a:t>
            </a:r>
            <a:endParaRPr lang="en-US" dirty="0" smtClean="0"/>
          </a:p>
          <a:p>
            <a:pPr>
              <a:buNone/>
            </a:pPr>
            <a:endParaRPr lang="en-US" dirty="0" smtClean="0"/>
          </a:p>
          <a:p>
            <a:pPr>
              <a:buNone/>
            </a:pPr>
            <a:r>
              <a:rPr lang="en-US" sz="2300" dirty="0" smtClean="0"/>
              <a:t>Please write down your comments and suggestions</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 </a:t>
            </a:r>
          </a:p>
          <a:p>
            <a:pPr>
              <a:buNone/>
            </a:pPr>
            <a:r>
              <a:rPr lang="en-US" sz="2300" dirty="0" smtClean="0"/>
              <a:t>If you want me to contact you, please complete the following:</a:t>
            </a:r>
          </a:p>
          <a:p>
            <a:pPr>
              <a:buNone/>
            </a:pPr>
            <a:r>
              <a:rPr lang="en-US" sz="2300" dirty="0" smtClean="0"/>
              <a:t>Date:</a:t>
            </a:r>
          </a:p>
          <a:p>
            <a:pPr>
              <a:buNone/>
            </a:pPr>
            <a:r>
              <a:rPr lang="en-US" sz="2300" dirty="0" smtClean="0"/>
              <a:t>Name:</a:t>
            </a:r>
          </a:p>
          <a:p>
            <a:pPr>
              <a:buNone/>
            </a:pPr>
            <a:r>
              <a:rPr lang="en-US" sz="2300" dirty="0" smtClean="0"/>
              <a:t>Phone #:</a:t>
            </a:r>
          </a:p>
          <a:p>
            <a:pPr>
              <a:buNone/>
            </a:pPr>
            <a:r>
              <a:rPr lang="en-US" sz="2300" dirty="0" smtClean="0"/>
              <a:t>Email address:</a:t>
            </a:r>
            <a:endParaRPr lang="en-US" dirty="0"/>
          </a:p>
        </p:txBody>
      </p:sp>
      <p:pic>
        <p:nvPicPr>
          <p:cNvPr id="4" name="Picture 3" descr="logo-alone.jpg"/>
          <p:cNvPicPr>
            <a:picLocks noChangeAspect="1"/>
          </p:cNvPicPr>
          <p:nvPr/>
        </p:nvPicPr>
        <p:blipFill>
          <a:blip r:embed="rId2" cstate="print"/>
          <a:stretch>
            <a:fillRect/>
          </a:stretch>
        </p:blipFill>
        <p:spPr>
          <a:xfrm>
            <a:off x="533400" y="1447800"/>
            <a:ext cx="738356" cy="73152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THANK YOU!</a:t>
            </a:r>
            <a:endParaRPr lang="en-US" b="1" i="1" dirty="0"/>
          </a:p>
        </p:txBody>
      </p:sp>
      <p:sp>
        <p:nvSpPr>
          <p:cNvPr id="3" name="Content Placeholder 2"/>
          <p:cNvSpPr>
            <a:spLocks noGrp="1"/>
          </p:cNvSpPr>
          <p:nvPr>
            <p:ph idx="1"/>
          </p:nvPr>
        </p:nvSpPr>
        <p:spPr/>
        <p:txBody>
          <a:bodyPr>
            <a:normAutofit/>
          </a:bodyPr>
          <a:lstStyle/>
          <a:p>
            <a:pPr algn="ctr">
              <a:buNone/>
            </a:pPr>
            <a:endParaRPr lang="en-US" dirty="0" smtClean="0"/>
          </a:p>
          <a:p>
            <a:pPr algn="ctr">
              <a:buNone/>
            </a:pPr>
            <a:r>
              <a:rPr lang="en-US" sz="2600" dirty="0" smtClean="0">
                <a:solidFill>
                  <a:schemeClr val="tx1">
                    <a:lumMod val="50000"/>
                    <a:lumOff val="50000"/>
                  </a:schemeClr>
                </a:solidFill>
              </a:rPr>
              <a:t>Next meeting</a:t>
            </a:r>
          </a:p>
          <a:p>
            <a:pPr algn="ctr">
              <a:buNone/>
            </a:pPr>
            <a:r>
              <a:rPr lang="en-US" sz="4000" b="1" dirty="0" smtClean="0">
                <a:solidFill>
                  <a:schemeClr val="tx1">
                    <a:lumMod val="50000"/>
                    <a:lumOff val="50000"/>
                  </a:schemeClr>
                </a:solidFill>
              </a:rPr>
              <a:t>Monday, November 11</a:t>
            </a:r>
          </a:p>
          <a:p>
            <a:pPr algn="ctr">
              <a:buNone/>
            </a:pPr>
            <a:r>
              <a:rPr lang="en-US" sz="4400" b="1" dirty="0" smtClean="0">
                <a:solidFill>
                  <a:schemeClr val="tx1">
                    <a:lumMod val="50000"/>
                    <a:lumOff val="50000"/>
                  </a:schemeClr>
                </a:solidFill>
              </a:rPr>
              <a:t>2:00 – 3:30</a:t>
            </a:r>
            <a:r>
              <a:rPr lang="en-US" sz="4000" b="1" dirty="0" smtClean="0">
                <a:solidFill>
                  <a:schemeClr val="tx1">
                    <a:lumMod val="50000"/>
                    <a:lumOff val="50000"/>
                  </a:schemeClr>
                </a:solidFill>
              </a:rPr>
              <a:t> pm</a:t>
            </a:r>
          </a:p>
          <a:p>
            <a:pPr algn="ctr">
              <a:buNone/>
            </a:pPr>
            <a:r>
              <a:rPr lang="en-US" dirty="0" smtClean="0">
                <a:solidFill>
                  <a:schemeClr val="tx1">
                    <a:lumMod val="50000"/>
                    <a:lumOff val="50000"/>
                  </a:schemeClr>
                </a:solidFill>
              </a:rPr>
              <a:t>The Salvation Army Multipurpose Room</a:t>
            </a:r>
          </a:p>
          <a:p>
            <a:pPr algn="ctr">
              <a:buNone/>
            </a:pPr>
            <a:r>
              <a:rPr lang="en-US" dirty="0" smtClean="0">
                <a:solidFill>
                  <a:schemeClr val="accent2"/>
                </a:solidFill>
              </a:rPr>
              <a:t>THANK YOU ANDREA!!!!!</a:t>
            </a:r>
            <a:endParaRPr lang="en-US"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ETHNN Mission</a:t>
            </a:r>
            <a:endParaRPr lang="en-US" dirty="0">
              <a:latin typeface="Aharoni" pitchFamily="2" charset="-79"/>
              <a:cs typeface="Aharoni" pitchFamily="2" charset="-79"/>
            </a:endParaRPr>
          </a:p>
        </p:txBody>
      </p:sp>
      <p:sp>
        <p:nvSpPr>
          <p:cNvPr id="3" name="Content Placeholder 2"/>
          <p:cNvSpPr>
            <a:spLocks noGrp="1"/>
          </p:cNvSpPr>
          <p:nvPr>
            <p:ph idx="1"/>
          </p:nvPr>
        </p:nvSpPr>
        <p:spPr>
          <a:xfrm>
            <a:off x="457200" y="1981200"/>
            <a:ext cx="8229600" cy="2514600"/>
          </a:xfr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lin ang="13500000" scaled="1"/>
            <a:tileRect/>
          </a:gradFill>
        </p:spPr>
        <p:style>
          <a:lnRef idx="1">
            <a:schemeClr val="accent5"/>
          </a:lnRef>
          <a:fillRef idx="3">
            <a:schemeClr val="accent5"/>
          </a:fillRef>
          <a:effectRef idx="2">
            <a:schemeClr val="accent5"/>
          </a:effectRef>
          <a:fontRef idx="minor">
            <a:schemeClr val="lt1"/>
          </a:fontRef>
        </p:style>
        <p:txBody>
          <a:bodyPr/>
          <a:lstStyle/>
          <a:p>
            <a:pPr rtl="0" eaLnBrk="1" latinLnBrk="0" hangingPunct="1">
              <a:buNone/>
            </a:pPr>
            <a:endParaRPr lang="en-US" dirty="0" smtClean="0"/>
          </a:p>
          <a:p>
            <a:pPr algn="ctr" rtl="0" eaLnBrk="1" latinLnBrk="0" hangingPunct="1">
              <a:buNone/>
            </a:pPr>
            <a:r>
              <a:rPr lang="en-US" sz="3200" kern="1200" baseline="0" dirty="0" smtClean="0">
                <a:solidFill>
                  <a:schemeClr val="bg1"/>
                </a:solidFill>
                <a:latin typeface="Aharoni" pitchFamily="2" charset="-79"/>
                <a:cs typeface="Aharoni" pitchFamily="2" charset="-79"/>
              </a:rPr>
              <a:t>“To strengthen services to meet diverse human needs through the collaboration of individuals and organizations.”</a:t>
            </a:r>
            <a:endParaRPr lang="en-US" dirty="0" smtClean="0">
              <a:solidFill>
                <a:schemeClr val="bg1"/>
              </a:solidFill>
              <a:latin typeface="Aharoni" pitchFamily="2" charset="-79"/>
              <a:cs typeface="Aharoni" pitchFamily="2" charset="-79"/>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latin typeface="Aharoni" pitchFamily="2" charset="-79"/>
                <a:cs typeface="Aharoni" pitchFamily="2" charset="-79"/>
              </a:rPr>
              <a:t>COLLABORATION</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is…</a:t>
            </a:r>
            <a:endParaRPr lang="en-US" sz="2400" dirty="0">
              <a:solidFill>
                <a:schemeClr val="tx1">
                  <a:lumMod val="50000"/>
                  <a:lumOff val="50000"/>
                </a:schemeClr>
              </a:solidFill>
              <a:latin typeface="Aharoni" pitchFamily="2" charset="-79"/>
              <a:cs typeface="Aharoni" pitchFamily="2" charset="-79"/>
            </a:endParaRPr>
          </a:p>
        </p:txBody>
      </p:sp>
      <p:sp>
        <p:nvSpPr>
          <p:cNvPr id="3" name="Content Placeholder 2"/>
          <p:cNvSpPr>
            <a:spLocks noGrp="1"/>
          </p:cNvSpPr>
          <p:nvPr>
            <p:ph idx="1"/>
          </p:nvPr>
        </p:nvSpPr>
        <p:spPr/>
        <p:txBody>
          <a:bodyPr>
            <a:normAutofit/>
          </a:bodyPr>
          <a:lstStyle/>
          <a:p>
            <a:pPr algn="ctr">
              <a:buNone/>
            </a:pPr>
            <a:r>
              <a:rPr lang="en-US" sz="2400" dirty="0" smtClean="0">
                <a:solidFill>
                  <a:schemeClr val="tx1">
                    <a:lumMod val="50000"/>
                    <a:lumOff val="50000"/>
                  </a:schemeClr>
                </a:solidFill>
                <a:latin typeface="Aharoni" pitchFamily="2" charset="-79"/>
                <a:cs typeface="Aharoni" pitchFamily="2" charset="-79"/>
              </a:rPr>
              <a:t>… a </a:t>
            </a:r>
            <a:r>
              <a:rPr lang="en-US" cap="small" dirty="0" smtClean="0">
                <a:solidFill>
                  <a:schemeClr val="tx1"/>
                </a:solidFill>
                <a:latin typeface="Aharoni" pitchFamily="2" charset="-79"/>
                <a:cs typeface="Aharoni" pitchFamily="2" charset="-79"/>
              </a:rPr>
              <a:t>purposeful</a:t>
            </a:r>
            <a:r>
              <a:rPr lang="en-US" dirty="0" smtClean="0">
                <a:latin typeface="Aharoni" pitchFamily="2" charset="-79"/>
                <a:cs typeface="Aharoni" pitchFamily="2" charset="-79"/>
              </a:rPr>
              <a:t>, </a:t>
            </a:r>
          </a:p>
          <a:p>
            <a:pPr algn="ctr">
              <a:buNone/>
            </a:pPr>
            <a:r>
              <a:rPr lang="en-US" cap="small" dirty="0" smtClean="0">
                <a:solidFill>
                  <a:schemeClr val="tx1"/>
                </a:solidFill>
                <a:latin typeface="Aharoni" pitchFamily="2" charset="-79"/>
                <a:cs typeface="Aharoni" pitchFamily="2" charset="-79"/>
              </a:rPr>
              <a:t>strategic</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way of </a:t>
            </a:r>
            <a:r>
              <a:rPr lang="en-US" cap="small" dirty="0" smtClean="0">
                <a:solidFill>
                  <a:schemeClr val="tx1"/>
                </a:solidFill>
                <a:latin typeface="Aharoni" pitchFamily="2" charset="-79"/>
                <a:cs typeface="Aharoni" pitchFamily="2" charset="-79"/>
              </a:rPr>
              <a:t>working </a:t>
            </a:r>
          </a:p>
          <a:p>
            <a:pPr algn="ctr">
              <a:buNone/>
            </a:pPr>
            <a:r>
              <a:rPr lang="en-US" sz="2400" dirty="0" smtClean="0">
                <a:solidFill>
                  <a:schemeClr val="tx1">
                    <a:lumMod val="50000"/>
                    <a:lumOff val="50000"/>
                  </a:schemeClr>
                </a:solidFill>
                <a:latin typeface="Aharoni" pitchFamily="2" charset="-79"/>
                <a:cs typeface="Aharoni" pitchFamily="2" charset="-79"/>
              </a:rPr>
              <a:t>that leverages the </a:t>
            </a:r>
            <a:r>
              <a:rPr lang="en-US" cap="small" dirty="0" smtClean="0">
                <a:solidFill>
                  <a:schemeClr val="tx1"/>
                </a:solidFill>
                <a:latin typeface="Aharoni" pitchFamily="2" charset="-79"/>
                <a:cs typeface="Aharoni" pitchFamily="2" charset="-79"/>
              </a:rPr>
              <a:t>resources</a:t>
            </a:r>
            <a:r>
              <a:rPr lang="en-US" dirty="0" smtClean="0">
                <a:latin typeface="Aharoni" pitchFamily="2" charset="-79"/>
                <a:cs typeface="Aharoni" pitchFamily="2" charset="-79"/>
              </a:rPr>
              <a:t> </a:t>
            </a:r>
            <a:r>
              <a:rPr lang="en-US" sz="2400" dirty="0" smtClean="0">
                <a:solidFill>
                  <a:schemeClr val="tx1">
                    <a:lumMod val="50000"/>
                    <a:lumOff val="50000"/>
                  </a:schemeClr>
                </a:solidFill>
                <a:latin typeface="Aharoni" pitchFamily="2" charset="-79"/>
                <a:cs typeface="Aharoni" pitchFamily="2" charset="-79"/>
              </a:rPr>
              <a:t>of each party </a:t>
            </a:r>
            <a:endParaRPr lang="en-US" dirty="0" smtClean="0">
              <a:solidFill>
                <a:schemeClr val="tx1">
                  <a:lumMod val="50000"/>
                  <a:lumOff val="50000"/>
                </a:schemeClr>
              </a:solidFill>
              <a:latin typeface="Aharoni" pitchFamily="2" charset="-79"/>
              <a:cs typeface="Aharoni" pitchFamily="2" charset="-79"/>
            </a:endParaRPr>
          </a:p>
          <a:p>
            <a:pPr algn="ctr">
              <a:buNone/>
            </a:pPr>
            <a:r>
              <a:rPr lang="en-US" sz="2400" dirty="0" smtClean="0">
                <a:solidFill>
                  <a:schemeClr val="tx1">
                    <a:lumMod val="50000"/>
                    <a:lumOff val="50000"/>
                  </a:schemeClr>
                </a:solidFill>
                <a:latin typeface="Aharoni" pitchFamily="2" charset="-79"/>
                <a:cs typeface="Aharoni" pitchFamily="2" charset="-79"/>
              </a:rPr>
              <a:t>for the </a:t>
            </a:r>
            <a:r>
              <a:rPr lang="en-US" cap="small" dirty="0" smtClean="0">
                <a:solidFill>
                  <a:schemeClr val="tx1"/>
                </a:solidFill>
                <a:latin typeface="Aharoni" pitchFamily="2" charset="-79"/>
                <a:cs typeface="Aharoni" pitchFamily="2" charset="-79"/>
              </a:rPr>
              <a:t>benefit of all </a:t>
            </a:r>
          </a:p>
          <a:p>
            <a:pPr algn="ctr">
              <a:buNone/>
            </a:pPr>
            <a:r>
              <a:rPr lang="en-US" sz="2400" dirty="0" smtClean="0">
                <a:solidFill>
                  <a:schemeClr val="tx1">
                    <a:lumMod val="50000"/>
                    <a:lumOff val="50000"/>
                  </a:schemeClr>
                </a:solidFill>
                <a:latin typeface="Aharoni" pitchFamily="2" charset="-79"/>
                <a:cs typeface="Aharoni" pitchFamily="2" charset="-79"/>
              </a:rPr>
              <a:t>by</a:t>
            </a:r>
            <a:r>
              <a:rPr lang="en-US" dirty="0" smtClean="0">
                <a:latin typeface="Aharoni" pitchFamily="2" charset="-79"/>
                <a:cs typeface="Aharoni" pitchFamily="2" charset="-79"/>
              </a:rPr>
              <a:t> </a:t>
            </a:r>
            <a:r>
              <a:rPr lang="en-US" cap="small" dirty="0" smtClean="0">
                <a:solidFill>
                  <a:schemeClr val="tx1"/>
                </a:solidFill>
                <a:latin typeface="Aharoni" pitchFamily="2" charset="-79"/>
                <a:cs typeface="Aharoni" pitchFamily="2" charset="-79"/>
              </a:rPr>
              <a:t>coordinating activities </a:t>
            </a:r>
            <a:r>
              <a:rPr lang="en-US" sz="2400" dirty="0" smtClean="0">
                <a:solidFill>
                  <a:schemeClr val="tx1">
                    <a:lumMod val="50000"/>
                    <a:lumOff val="50000"/>
                  </a:schemeClr>
                </a:solidFill>
                <a:latin typeface="Aharoni" pitchFamily="2" charset="-79"/>
                <a:cs typeface="Aharoni" pitchFamily="2" charset="-79"/>
              </a:rPr>
              <a:t>and </a:t>
            </a:r>
            <a:r>
              <a:rPr lang="en-US" cap="small" dirty="0" smtClean="0">
                <a:solidFill>
                  <a:schemeClr val="tx1"/>
                </a:solidFill>
                <a:latin typeface="Aharoni" pitchFamily="2" charset="-79"/>
                <a:cs typeface="Aharoni" pitchFamily="2" charset="-79"/>
              </a:rPr>
              <a:t>communicating information </a:t>
            </a:r>
          </a:p>
          <a:p>
            <a:pPr algn="ctr">
              <a:buNone/>
            </a:pPr>
            <a:r>
              <a:rPr lang="en-US" sz="2400" dirty="0" smtClean="0">
                <a:solidFill>
                  <a:schemeClr val="tx1">
                    <a:lumMod val="50000"/>
                    <a:lumOff val="50000"/>
                  </a:schemeClr>
                </a:solidFill>
                <a:latin typeface="Aharoni" pitchFamily="2" charset="-79"/>
                <a:cs typeface="Aharoni" pitchFamily="2" charset="-79"/>
              </a:rPr>
              <a:t>within an environment </a:t>
            </a:r>
          </a:p>
          <a:p>
            <a:pPr algn="ctr">
              <a:buNone/>
            </a:pPr>
            <a:r>
              <a:rPr lang="en-US" sz="2400" dirty="0" smtClean="0">
                <a:solidFill>
                  <a:schemeClr val="tx1">
                    <a:lumMod val="50000"/>
                    <a:lumOff val="50000"/>
                  </a:schemeClr>
                </a:solidFill>
                <a:latin typeface="Aharoni" pitchFamily="2" charset="-79"/>
                <a:cs typeface="Aharoni" pitchFamily="2" charset="-79"/>
              </a:rPr>
              <a:t>of </a:t>
            </a:r>
            <a:r>
              <a:rPr lang="en-US" cap="small" dirty="0" smtClean="0">
                <a:solidFill>
                  <a:schemeClr val="tx1"/>
                </a:solidFill>
                <a:latin typeface="Aharoni" pitchFamily="2" charset="-79"/>
                <a:cs typeface="Aharoni" pitchFamily="2" charset="-79"/>
              </a:rPr>
              <a:t>trust and transparency</a:t>
            </a:r>
            <a:r>
              <a:rPr lang="en-US" dirty="0" smtClean="0">
                <a:latin typeface="Aharoni" pitchFamily="2" charset="-79"/>
                <a:cs typeface="Aharoni" pitchFamily="2" charset="-79"/>
              </a:rPr>
              <a:t>.</a:t>
            </a:r>
            <a:endParaRPr lang="en-US" dirty="0" smtClean="0">
              <a:solidFill>
                <a:schemeClr val="tx1">
                  <a:lumMod val="50000"/>
                  <a:lumOff val="50000"/>
                </a:schemeClr>
              </a:solidFill>
              <a:latin typeface="Aharoni" pitchFamily="2" charset="-79"/>
              <a:cs typeface="Aharoni" pitchFamily="2" charset="-79"/>
            </a:endParaRPr>
          </a:p>
          <a:p>
            <a:pPr algn="ctr">
              <a:buNone/>
            </a:pPr>
            <a:endParaRPr lang="en-US" dirty="0">
              <a:solidFill>
                <a:schemeClr val="tx1">
                  <a:lumMod val="50000"/>
                  <a:lumOff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haroni" pitchFamily="2" charset="-79"/>
                <a:cs typeface="Aharoni" pitchFamily="2" charset="-79"/>
              </a:rPr>
              <a:t>Agenda</a:t>
            </a:r>
            <a:endParaRPr lang="en-US" dirty="0">
              <a:latin typeface="Aharoni" pitchFamily="2" charset="-79"/>
              <a:cs typeface="Aharoni" pitchFamily="2" charset="-79"/>
            </a:endParaRPr>
          </a:p>
        </p:txBody>
      </p:sp>
      <p:sp>
        <p:nvSpPr>
          <p:cNvPr id="6" name="Content Placeholder 5"/>
          <p:cNvSpPr>
            <a:spLocks noGrp="1"/>
          </p:cNvSpPr>
          <p:nvPr>
            <p:ph idx="1"/>
          </p:nvPr>
        </p:nvSpPr>
        <p:spPr/>
        <p:txBody>
          <a:bodyPr>
            <a:normAutofit/>
          </a:bodyPr>
          <a:lstStyle/>
          <a:p>
            <a:r>
              <a:rPr lang="en-US" sz="2800" dirty="0" smtClean="0">
                <a:solidFill>
                  <a:schemeClr val="tx1">
                    <a:lumMod val="50000"/>
                    <a:lumOff val="50000"/>
                  </a:schemeClr>
                </a:solidFill>
              </a:rPr>
              <a:t>Welcome</a:t>
            </a:r>
          </a:p>
          <a:p>
            <a:r>
              <a:rPr lang="en-US" sz="2800" dirty="0" smtClean="0">
                <a:solidFill>
                  <a:schemeClr val="tx1">
                    <a:lumMod val="50000"/>
                    <a:lumOff val="50000"/>
                  </a:schemeClr>
                </a:solidFill>
              </a:rPr>
              <a:t>Introductions</a:t>
            </a:r>
          </a:p>
          <a:p>
            <a:r>
              <a:rPr lang="en-US" sz="2800" dirty="0" smtClean="0">
                <a:solidFill>
                  <a:schemeClr val="tx1">
                    <a:lumMod val="50000"/>
                    <a:lumOff val="50000"/>
                  </a:schemeClr>
                </a:solidFill>
              </a:rPr>
              <a:t>The Salvation Army – Workers Dorm Program</a:t>
            </a:r>
            <a:endParaRPr lang="en-US" sz="2800" dirty="0" smtClean="0">
              <a:solidFill>
                <a:schemeClr val="tx1">
                  <a:lumMod val="50000"/>
                  <a:lumOff val="50000"/>
                </a:schemeClr>
              </a:solidFill>
            </a:endParaRPr>
          </a:p>
          <a:p>
            <a:r>
              <a:rPr lang="en-US" sz="2800" dirty="0" smtClean="0">
                <a:solidFill>
                  <a:schemeClr val="tx1">
                    <a:lumMod val="50000"/>
                    <a:lumOff val="50000"/>
                  </a:schemeClr>
                </a:solidFill>
              </a:rPr>
              <a:t>One Night Without A Home</a:t>
            </a:r>
          </a:p>
          <a:p>
            <a:r>
              <a:rPr lang="en-US" sz="2800" dirty="0" smtClean="0">
                <a:solidFill>
                  <a:schemeClr val="tx1">
                    <a:lumMod val="50000"/>
                    <a:lumOff val="50000"/>
                  </a:schemeClr>
                </a:solidFill>
              </a:rPr>
              <a:t>Human Needs Conference</a:t>
            </a:r>
          </a:p>
          <a:p>
            <a:r>
              <a:rPr lang="en-US" sz="2800" dirty="0" smtClean="0">
                <a:solidFill>
                  <a:schemeClr val="tx1">
                    <a:lumMod val="50000"/>
                    <a:lumOff val="50000"/>
                  </a:schemeClr>
                </a:solidFill>
              </a:rPr>
              <a:t>Poverty Conference</a:t>
            </a:r>
            <a:endParaRPr lang="en-US" sz="2400" dirty="0" smtClean="0">
              <a:solidFill>
                <a:schemeClr val="tx1">
                  <a:lumMod val="50000"/>
                  <a:lumOff val="50000"/>
                </a:schemeClr>
              </a:solidFill>
            </a:endParaRPr>
          </a:p>
          <a:p>
            <a:r>
              <a:rPr lang="en-US" sz="2800" dirty="0" smtClean="0">
                <a:solidFill>
                  <a:schemeClr val="tx1">
                    <a:lumMod val="50000"/>
                    <a:lumOff val="50000"/>
                  </a:schemeClr>
                </a:solidFill>
              </a:rPr>
              <a:t>Committee updates and break-out work</a:t>
            </a:r>
          </a:p>
          <a:p>
            <a:r>
              <a:rPr lang="en-US" sz="2800" dirty="0" smtClean="0">
                <a:solidFill>
                  <a:schemeClr val="tx1">
                    <a:lumMod val="50000"/>
                    <a:lumOff val="50000"/>
                  </a:schemeClr>
                </a:solidFill>
              </a:rPr>
              <a:t>Closing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Introductions</a:t>
            </a:r>
            <a:endParaRPr lang="en-US" dirty="0"/>
          </a:p>
        </p:txBody>
      </p:sp>
      <p:pic>
        <p:nvPicPr>
          <p:cNvPr id="4" name="Content Placeholder 3" descr="Hello my name is.jpg"/>
          <p:cNvPicPr>
            <a:picLocks noGrp="1" noChangeAspect="1"/>
          </p:cNvPicPr>
          <p:nvPr>
            <p:ph idx="1"/>
          </p:nvPr>
        </p:nvPicPr>
        <p:blipFill>
          <a:blip r:embed="rId2" cstate="print"/>
          <a:stretch>
            <a:fillRect/>
          </a:stretch>
        </p:blipFill>
        <p:spPr>
          <a:xfrm>
            <a:off x="990600" y="1600200"/>
            <a:ext cx="6936826" cy="4023360"/>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Dorm Program</a:t>
            </a:r>
            <a:endParaRPr lang="en-US" dirty="0"/>
          </a:p>
        </p:txBody>
      </p:sp>
      <p:sp>
        <p:nvSpPr>
          <p:cNvPr id="3" name="Content Placeholder 2"/>
          <p:cNvSpPr>
            <a:spLocks noGrp="1"/>
          </p:cNvSpPr>
          <p:nvPr>
            <p:ph idx="1"/>
          </p:nvPr>
        </p:nvSpPr>
        <p:spPr/>
        <p:txBody>
          <a:bodyPr/>
          <a:lstStyle/>
          <a:p>
            <a:pPr>
              <a:buNone/>
            </a:pPr>
            <a:r>
              <a:rPr lang="en-US" dirty="0" smtClean="0"/>
              <a:t>Andrea Wilson</a:t>
            </a:r>
          </a:p>
          <a:p>
            <a:endParaRPr lang="en-US" dirty="0"/>
          </a:p>
        </p:txBody>
      </p:sp>
      <p:pic>
        <p:nvPicPr>
          <p:cNvPr id="4" name="Picture 3" descr="salvationarmy_logo-jpg.png"/>
          <p:cNvPicPr>
            <a:picLocks noChangeAspect="1"/>
          </p:cNvPicPr>
          <p:nvPr/>
        </p:nvPicPr>
        <p:blipFill>
          <a:blip r:embed="rId2" cstate="print"/>
          <a:stretch>
            <a:fillRect/>
          </a:stretch>
        </p:blipFill>
        <p:spPr>
          <a:xfrm>
            <a:off x="4191000" y="1828800"/>
            <a:ext cx="3333750" cy="36766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Center for Healthy Living</a:t>
            </a:r>
            <a:endParaRPr lang="en-US" dirty="0"/>
          </a:p>
        </p:txBody>
      </p:sp>
      <p:sp>
        <p:nvSpPr>
          <p:cNvPr id="3" name="Content Placeholder 2"/>
          <p:cNvSpPr>
            <a:spLocks noGrp="1"/>
          </p:cNvSpPr>
          <p:nvPr>
            <p:ph idx="1"/>
          </p:nvPr>
        </p:nvSpPr>
        <p:spPr/>
        <p:txBody>
          <a:bodyPr/>
          <a:lstStyle/>
          <a:p>
            <a:pPr>
              <a:buNone/>
            </a:pPr>
            <a:r>
              <a:rPr lang="en-US" sz="2800" dirty="0" smtClean="0">
                <a:hlinkClick r:id="rId2"/>
              </a:rPr>
              <a:t>http://</a:t>
            </a:r>
            <a:r>
              <a:rPr lang="en-US" sz="2800" dirty="0" smtClean="0">
                <a:hlinkClick r:id="rId2"/>
              </a:rPr>
              <a:t>www.ethnn.org/center-for-healthy-living.html</a:t>
            </a:r>
            <a:endParaRPr lang="en-US" sz="2800" dirty="0" smtClean="0"/>
          </a:p>
          <a:p>
            <a:pPr>
              <a:buNone/>
            </a:pPr>
            <a:r>
              <a:rPr lang="en-US" dirty="0" smtClean="0"/>
              <a:t/>
            </a:r>
            <a:br>
              <a:rPr lang="en-US" dirty="0" smtClean="0"/>
            </a:br>
            <a:r>
              <a:rPr lang="en-US" dirty="0" smtClean="0"/>
              <a:t>Grand Opening and Ribbon Cutting </a:t>
            </a:r>
            <a:br>
              <a:rPr lang="en-US" dirty="0" smtClean="0"/>
            </a:br>
            <a:r>
              <a:rPr lang="en-US" dirty="0" smtClean="0">
                <a:solidFill>
                  <a:schemeClr val="accent2">
                    <a:lumMod val="75000"/>
                  </a:schemeClr>
                </a:solidFill>
              </a:rPr>
              <a:t>Wednesday, October 16th </a:t>
            </a:r>
            <a:br>
              <a:rPr lang="en-US" dirty="0" smtClean="0">
                <a:solidFill>
                  <a:schemeClr val="accent2">
                    <a:lumMod val="75000"/>
                  </a:schemeClr>
                </a:solidFill>
              </a:rPr>
            </a:br>
            <a:r>
              <a:rPr lang="en-US" dirty="0" smtClean="0">
                <a:solidFill>
                  <a:schemeClr val="accent2">
                    <a:lumMod val="75000"/>
                  </a:schemeClr>
                </a:solidFill>
              </a:rPr>
              <a:t>1:00 pm</a:t>
            </a:r>
            <a:r>
              <a:rPr lang="en-US" dirty="0" smtClean="0"/>
              <a:t/>
            </a:r>
            <a:br>
              <a:rPr lang="en-US" dirty="0" smtClean="0"/>
            </a:br>
            <a:r>
              <a:rPr lang="en-US" dirty="0" smtClean="0"/>
              <a:t>2815 Frankston Hwy., Tyler, TX</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NIGHT WITHOUT A HOME</a:t>
            </a:r>
            <a:endParaRPr lang="en-US" dirty="0"/>
          </a:p>
        </p:txBody>
      </p:sp>
      <p:sp>
        <p:nvSpPr>
          <p:cNvPr id="3" name="Content Placeholder 2"/>
          <p:cNvSpPr>
            <a:spLocks noGrp="1"/>
          </p:cNvSpPr>
          <p:nvPr>
            <p:ph idx="1"/>
          </p:nvPr>
        </p:nvSpPr>
        <p:spPr>
          <a:xfrm>
            <a:off x="457200" y="1600200"/>
            <a:ext cx="8229600" cy="4495800"/>
          </a:xfrm>
        </p:spPr>
        <p:txBody>
          <a:bodyPr>
            <a:normAutofit/>
          </a:bodyPr>
          <a:lstStyle/>
          <a:p>
            <a:pPr>
              <a:buNone/>
            </a:pPr>
            <a:r>
              <a:rPr lang="en-US" dirty="0" smtClean="0"/>
              <a:t>	</a:t>
            </a:r>
            <a:r>
              <a:rPr lang="en-US" sz="2800" dirty="0" smtClean="0">
                <a:solidFill>
                  <a:schemeClr val="accent2">
                    <a:lumMod val="75000"/>
                  </a:schemeClr>
                </a:solidFill>
              </a:rPr>
              <a:t>Tuesday, November 19 	4:00 pm</a:t>
            </a:r>
          </a:p>
          <a:p>
            <a:pPr>
              <a:buNone/>
            </a:pPr>
            <a:r>
              <a:rPr lang="en-US" sz="2800" dirty="0" smtClean="0">
                <a:solidFill>
                  <a:schemeClr val="accent2">
                    <a:lumMod val="75000"/>
                  </a:schemeClr>
                </a:solidFill>
              </a:rPr>
              <a:t>	Wednesday, November 20	6:00 am</a:t>
            </a:r>
          </a:p>
          <a:p>
            <a:pPr>
              <a:buNone/>
            </a:pPr>
            <a:r>
              <a:rPr lang="en-US" dirty="0" smtClean="0"/>
              <a:t>	</a:t>
            </a:r>
            <a:r>
              <a:rPr lang="en-US" sz="2400" dirty="0" smtClean="0"/>
              <a:t>Start at Salvation Army, will walk to Bergfeld Park for Homelessness program and overnight stay. Early rise with breakfast from Salvation Army Canteen. Lessons learned discussion. Walk back to Salvation Army. Work, School, or Home.</a:t>
            </a:r>
            <a:endParaRPr lang="en-US" dirty="0" smtClean="0"/>
          </a:p>
          <a:p>
            <a:pPr algn="ctr">
              <a:buNone/>
            </a:pPr>
            <a:r>
              <a:rPr lang="en-US" dirty="0" smtClean="0"/>
              <a:t>	</a:t>
            </a:r>
            <a:r>
              <a:rPr lang="en-US" b="1" dirty="0" smtClean="0">
                <a:solidFill>
                  <a:schemeClr val="accent2">
                    <a:lumMod val="75000"/>
                  </a:schemeClr>
                </a:solidFill>
              </a:rPr>
              <a:t>REGISTER TODAY! </a:t>
            </a:r>
            <a:r>
              <a:rPr lang="en-US" b="1" dirty="0" smtClean="0">
                <a:solidFill>
                  <a:schemeClr val="accent2">
                    <a:lumMod val="75000"/>
                  </a:schemeClr>
                </a:solidFill>
              </a:rPr>
              <a:t> </a:t>
            </a:r>
            <a:r>
              <a:rPr lang="en-US" sz="2400" dirty="0" smtClean="0">
                <a:solidFill>
                  <a:schemeClr val="accent2"/>
                </a:solidFill>
                <a:hlinkClick r:id="rId2"/>
              </a:rPr>
              <a:t>www.ETHNN.org</a:t>
            </a:r>
            <a:endParaRPr lang="en-US" sz="2400" dirty="0" smtClean="0">
              <a:solidFill>
                <a:schemeClr val="accent2"/>
              </a:solidFill>
            </a:endParaRPr>
          </a:p>
          <a:p>
            <a:pPr algn="ctr">
              <a:buNone/>
            </a:pPr>
            <a:r>
              <a:rPr lang="en-US" sz="2400" dirty="0" smtClean="0">
                <a:solidFill>
                  <a:schemeClr val="accent2">
                    <a:lumMod val="75000"/>
                  </a:schemeClr>
                </a:solidFill>
              </a:rPr>
              <a:t>FORWARD INVITATION TO FRIENDS, FAMILY, AND COLLEAGUES</a:t>
            </a:r>
            <a:endParaRPr lang="en-US" sz="2400" dirty="0">
              <a:solidFill>
                <a:schemeClr val="accent2">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NEEDS CONFERENCE</a:t>
            </a:r>
            <a:endParaRPr lang="en-US" dirty="0"/>
          </a:p>
        </p:txBody>
      </p:sp>
      <p:sp>
        <p:nvSpPr>
          <p:cNvPr id="3" name="Content Placeholder 2"/>
          <p:cNvSpPr>
            <a:spLocks noGrp="1"/>
          </p:cNvSpPr>
          <p:nvPr>
            <p:ph idx="1"/>
          </p:nvPr>
        </p:nvSpPr>
        <p:spPr/>
        <p:txBody>
          <a:bodyPr>
            <a:normAutofit/>
          </a:bodyPr>
          <a:lstStyle/>
          <a:p>
            <a:pPr>
              <a:buNone/>
            </a:pPr>
            <a:r>
              <a:rPr lang="en-US" dirty="0" smtClean="0"/>
              <a:t>	</a:t>
            </a:r>
            <a:r>
              <a:rPr lang="en-US" dirty="0" smtClean="0">
                <a:solidFill>
                  <a:schemeClr val="accent2">
                    <a:lumMod val="75000"/>
                  </a:schemeClr>
                </a:solidFill>
              </a:rPr>
              <a:t>Monday, December 2</a:t>
            </a:r>
          </a:p>
          <a:p>
            <a:pPr>
              <a:buNone/>
            </a:pPr>
            <a:r>
              <a:rPr lang="en-US" dirty="0" smtClean="0">
                <a:solidFill>
                  <a:schemeClr val="accent2">
                    <a:lumMod val="75000"/>
                  </a:schemeClr>
                </a:solidFill>
              </a:rPr>
              <a:t>	1:00 – 5:00</a:t>
            </a:r>
          </a:p>
          <a:p>
            <a:pPr>
              <a:buNone/>
            </a:pPr>
            <a:r>
              <a:rPr lang="en-US" dirty="0" smtClean="0"/>
              <a:t>	Tyler Junior College West Campus</a:t>
            </a:r>
          </a:p>
          <a:p>
            <a:pPr>
              <a:buNone/>
            </a:pPr>
            <a:endParaRPr lang="en-US" dirty="0" smtClean="0"/>
          </a:p>
          <a:p>
            <a:pPr algn="ctr">
              <a:buNone/>
            </a:pPr>
            <a:r>
              <a:rPr lang="en-US" b="1" dirty="0" smtClean="0">
                <a:solidFill>
                  <a:schemeClr val="accent2">
                    <a:lumMod val="75000"/>
                  </a:schemeClr>
                </a:solidFill>
              </a:rPr>
              <a:t>REGISTER TODAY</a:t>
            </a:r>
            <a:r>
              <a:rPr lang="en-US" b="1" dirty="0" smtClean="0">
                <a:solidFill>
                  <a:schemeClr val="accent2">
                    <a:lumMod val="75000"/>
                  </a:schemeClr>
                </a:solidFill>
              </a:rPr>
              <a:t>! </a:t>
            </a:r>
            <a:r>
              <a:rPr lang="en-US" dirty="0" smtClean="0">
                <a:solidFill>
                  <a:schemeClr val="accent2">
                    <a:lumMod val="75000"/>
                  </a:schemeClr>
                </a:solidFill>
                <a:hlinkClick r:id="rId2"/>
              </a:rPr>
              <a:t>www.ETHNN.org</a:t>
            </a:r>
            <a:endParaRPr lang="en-US" dirty="0" smtClean="0">
              <a:solidFill>
                <a:schemeClr val="accent2">
                  <a:lumMod val="75000"/>
                </a:schemeClr>
              </a:solidFill>
            </a:endParaRPr>
          </a:p>
          <a:p>
            <a:pPr algn="ctr">
              <a:buNone/>
            </a:pPr>
            <a:r>
              <a:rPr lang="en-US" dirty="0" smtClean="0">
                <a:solidFill>
                  <a:schemeClr val="accent2">
                    <a:lumMod val="75000"/>
                  </a:schemeClr>
                </a:solidFill>
              </a:rPr>
              <a:t>FORWARD INVITATION TO COLLEAGUES OR SHARE DISTRIBUTION LIST &amp; WE WILL SEND IT</a:t>
            </a:r>
            <a:endParaRPr lang="en-US" dirty="0" smtClean="0">
              <a:solidFill>
                <a:schemeClr val="accent2">
                  <a:lumMod val="75000"/>
                </a:schemeClr>
              </a:solidFill>
            </a:endParaRPr>
          </a:p>
          <a:p>
            <a:pPr>
              <a:buNone/>
            </a:pPr>
            <a:endParaRPr lang="en-US" dirty="0" smtClean="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8084</TotalTime>
  <Words>262</Words>
  <Application>Microsoft Office PowerPoint</Application>
  <PresentationFormat>On-screen Show (4:3)</PresentationFormat>
  <Paragraphs>101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ETHNN Mission</vt:lpstr>
      <vt:lpstr>COLLABORATION is…</vt:lpstr>
      <vt:lpstr>Agenda</vt:lpstr>
      <vt:lpstr>Introductions</vt:lpstr>
      <vt:lpstr>Workers Dorm Program</vt:lpstr>
      <vt:lpstr>Center for Healthy Living</vt:lpstr>
      <vt:lpstr>ONE NIGHT WITHOUT A HOME</vt:lpstr>
      <vt:lpstr>HUMAN NEEDS CONFERENCE</vt:lpstr>
      <vt:lpstr>Secondary Source Data Received</vt:lpstr>
      <vt:lpstr>POVERTY CONFERENCE</vt:lpstr>
      <vt:lpstr>COMMITTEE UPDATES &amp; WORK GROUPS</vt:lpstr>
      <vt:lpstr>More ways to Join Our Mailing List</vt:lpstr>
      <vt:lpstr>Do you “Like” us on facebook?</vt:lpstr>
      <vt:lpstr>Slide 15</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Network</dc:title>
  <dc:creator>Ryan Hazlewood</dc:creator>
  <cp:lastModifiedBy>Christina Fulsom</cp:lastModifiedBy>
  <cp:revision>386</cp:revision>
  <dcterms:created xsi:type="dcterms:W3CDTF">2012-09-08T16:48:40Z</dcterms:created>
  <dcterms:modified xsi:type="dcterms:W3CDTF">2013-10-14T15:49:20Z</dcterms:modified>
</cp:coreProperties>
</file>