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handoutMasterIdLst>
    <p:handoutMasterId r:id="rId14"/>
  </p:handoutMasterIdLst>
  <p:sldIdLst>
    <p:sldId id="256" r:id="rId2"/>
    <p:sldId id="259" r:id="rId3"/>
    <p:sldId id="305" r:id="rId4"/>
    <p:sldId id="325" r:id="rId5"/>
    <p:sldId id="355" r:id="rId6"/>
    <p:sldId id="357" r:id="rId7"/>
    <p:sldId id="356" r:id="rId8"/>
    <p:sldId id="362" r:id="rId9"/>
    <p:sldId id="360" r:id="rId10"/>
    <p:sldId id="361" r:id="rId11"/>
    <p:sldId id="29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7" autoAdjust="0"/>
    <p:restoredTop sz="86391" autoAdjust="0"/>
  </p:normalViewPr>
  <p:slideViewPr>
    <p:cSldViewPr>
      <p:cViewPr varScale="1">
        <p:scale>
          <a:sx n="95" d="100"/>
          <a:sy n="95" d="100"/>
        </p:scale>
        <p:origin x="-174" y="-90"/>
      </p:cViewPr>
      <p:guideLst>
        <p:guide orient="horz" pos="2160"/>
        <p:guide pos="2880"/>
      </p:guideLst>
    </p:cSldViewPr>
  </p:slideViewPr>
  <p:outlineViewPr>
    <p:cViewPr>
      <p:scale>
        <a:sx n="33" d="100"/>
        <a:sy n="33" d="100"/>
      </p:scale>
      <p:origin x="0" y="222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A8E6F4-95BF-4728-9F31-E0C23CDBF083}" type="doc">
      <dgm:prSet loTypeId="urn:microsoft.com/office/officeart/2005/8/layout/vList6" loCatId="list" qsTypeId="urn:microsoft.com/office/officeart/2005/8/quickstyle/simple1" qsCatId="simple" csTypeId="urn:microsoft.com/office/officeart/2005/8/colors/colorful1" csCatId="colorful" phldr="1"/>
      <dgm:spPr/>
      <dgm:t>
        <a:bodyPr/>
        <a:lstStyle/>
        <a:p>
          <a:endParaRPr lang="en-US"/>
        </a:p>
      </dgm:t>
    </dgm:pt>
    <dgm:pt modelId="{D6B71E43-1F33-4C4C-984A-83A95F6518B2}">
      <dgm:prSet phldrT="[Text]"/>
      <dgm:spPr/>
      <dgm:t>
        <a:bodyPr/>
        <a:lstStyle/>
        <a:p>
          <a:r>
            <a:rPr lang="en-US" dirty="0" smtClean="0"/>
            <a:t>EDUCATION &amp; EMPLOYMENT</a:t>
          </a:r>
          <a:endParaRPr lang="en-US" dirty="0"/>
        </a:p>
      </dgm:t>
    </dgm:pt>
    <dgm:pt modelId="{EB5B5F25-D918-4348-A590-BD33688ED8FC}" type="parTrans" cxnId="{CB68E64C-0925-40AF-B96E-1924CCFB3DBD}">
      <dgm:prSet/>
      <dgm:spPr/>
      <dgm:t>
        <a:bodyPr/>
        <a:lstStyle/>
        <a:p>
          <a:endParaRPr lang="en-US"/>
        </a:p>
      </dgm:t>
    </dgm:pt>
    <dgm:pt modelId="{067D6B03-4BDE-4ACF-9084-64ADB23A8879}" type="sibTrans" cxnId="{CB68E64C-0925-40AF-B96E-1924CCFB3DBD}">
      <dgm:prSet/>
      <dgm:spPr/>
      <dgm:t>
        <a:bodyPr/>
        <a:lstStyle/>
        <a:p>
          <a:endParaRPr lang="en-US"/>
        </a:p>
      </dgm:t>
    </dgm:pt>
    <dgm:pt modelId="{F8A3D02C-F22B-44A2-9A46-1E39230F9B91}">
      <dgm:prSet phldrT="[Text]"/>
      <dgm:spPr/>
      <dgm:t>
        <a:bodyPr/>
        <a:lstStyle/>
        <a:p>
          <a:r>
            <a:rPr lang="en-US" dirty="0" smtClean="0"/>
            <a:t>HEALTH CARE</a:t>
          </a:r>
        </a:p>
        <a:p>
          <a:r>
            <a:rPr lang="en-US" dirty="0" smtClean="0"/>
            <a:t>BEHAVIORAL HEALTH</a:t>
          </a:r>
          <a:endParaRPr lang="en-US" dirty="0"/>
        </a:p>
      </dgm:t>
    </dgm:pt>
    <dgm:pt modelId="{87E19AC5-B6F8-499E-93AD-D2E63EEE1E06}" type="parTrans" cxnId="{152842AD-BB7A-459D-9604-3276239CCE9A}">
      <dgm:prSet/>
      <dgm:spPr/>
      <dgm:t>
        <a:bodyPr/>
        <a:lstStyle/>
        <a:p>
          <a:endParaRPr lang="en-US"/>
        </a:p>
      </dgm:t>
    </dgm:pt>
    <dgm:pt modelId="{0A27D285-9661-439F-9949-35E90A01B99D}" type="sibTrans" cxnId="{152842AD-BB7A-459D-9604-3276239CCE9A}">
      <dgm:prSet/>
      <dgm:spPr/>
      <dgm:t>
        <a:bodyPr/>
        <a:lstStyle/>
        <a:p>
          <a:endParaRPr lang="en-US"/>
        </a:p>
      </dgm:t>
    </dgm:pt>
    <dgm:pt modelId="{9692E19C-AD43-4757-B816-5BCFF60F4B59}">
      <dgm:prSet phldrT="[Text]"/>
      <dgm:spPr/>
      <dgm:t>
        <a:bodyPr/>
        <a:lstStyle/>
        <a:p>
          <a:r>
            <a:rPr lang="en-US" dirty="0" smtClean="0"/>
            <a:t>HOUSING</a:t>
          </a:r>
          <a:endParaRPr lang="en-US" dirty="0"/>
        </a:p>
      </dgm:t>
    </dgm:pt>
    <dgm:pt modelId="{5CC6212A-148E-4F25-86B1-3163C6E7D845}" type="parTrans" cxnId="{455DA411-AFB3-422C-B366-6BE57E03AE90}">
      <dgm:prSet/>
      <dgm:spPr/>
      <dgm:t>
        <a:bodyPr/>
        <a:lstStyle/>
        <a:p>
          <a:endParaRPr lang="en-US"/>
        </a:p>
      </dgm:t>
    </dgm:pt>
    <dgm:pt modelId="{C86062D4-C3C4-4BF1-A29D-891CFA973DA7}" type="sibTrans" cxnId="{455DA411-AFB3-422C-B366-6BE57E03AE90}">
      <dgm:prSet/>
      <dgm:spPr/>
      <dgm:t>
        <a:bodyPr/>
        <a:lstStyle/>
        <a:p>
          <a:endParaRPr lang="en-US"/>
        </a:p>
      </dgm:t>
    </dgm:pt>
    <dgm:pt modelId="{9D179FCE-B1A1-4086-9BA4-CAF8B78DC7F9}" type="pres">
      <dgm:prSet presAssocID="{D8A8E6F4-95BF-4728-9F31-E0C23CDBF083}" presName="Name0" presStyleCnt="0">
        <dgm:presLayoutVars>
          <dgm:dir/>
          <dgm:animLvl val="lvl"/>
          <dgm:resizeHandles/>
        </dgm:presLayoutVars>
      </dgm:prSet>
      <dgm:spPr/>
    </dgm:pt>
    <dgm:pt modelId="{A6E05CA1-681A-4DFE-AC4F-2CD88FCBA6FE}" type="pres">
      <dgm:prSet presAssocID="{D6B71E43-1F33-4C4C-984A-83A95F6518B2}" presName="linNode" presStyleCnt="0"/>
      <dgm:spPr/>
    </dgm:pt>
    <dgm:pt modelId="{96C57888-1489-4533-A586-57EB1ED59AE6}" type="pres">
      <dgm:prSet presAssocID="{D6B71E43-1F33-4C4C-984A-83A95F6518B2}" presName="parentShp" presStyleLbl="node1" presStyleIdx="0" presStyleCnt="3">
        <dgm:presLayoutVars>
          <dgm:bulletEnabled val="1"/>
        </dgm:presLayoutVars>
      </dgm:prSet>
      <dgm:spPr/>
    </dgm:pt>
    <dgm:pt modelId="{4E2E52CD-C0A0-4062-9036-95DFB5D1E188}" type="pres">
      <dgm:prSet presAssocID="{D6B71E43-1F33-4C4C-984A-83A95F6518B2}" presName="childShp" presStyleLbl="bgAccFollowNode1" presStyleIdx="0" presStyleCnt="3">
        <dgm:presLayoutVars>
          <dgm:bulletEnabled val="1"/>
        </dgm:presLayoutVars>
      </dgm:prSet>
      <dgm:spPr/>
    </dgm:pt>
    <dgm:pt modelId="{90D7CB00-3920-43C4-9D1A-9E3AC2F8C5CF}" type="pres">
      <dgm:prSet presAssocID="{067D6B03-4BDE-4ACF-9084-64ADB23A8879}" presName="spacing" presStyleCnt="0"/>
      <dgm:spPr/>
    </dgm:pt>
    <dgm:pt modelId="{BA6705DD-A927-4A04-9278-B31B74D31B46}" type="pres">
      <dgm:prSet presAssocID="{F8A3D02C-F22B-44A2-9A46-1E39230F9B91}" presName="linNode" presStyleCnt="0"/>
      <dgm:spPr/>
    </dgm:pt>
    <dgm:pt modelId="{36531E5F-6334-4DB2-9156-D7229426B8DD}" type="pres">
      <dgm:prSet presAssocID="{F8A3D02C-F22B-44A2-9A46-1E39230F9B91}" presName="parentShp" presStyleLbl="node1" presStyleIdx="1" presStyleCnt="3">
        <dgm:presLayoutVars>
          <dgm:bulletEnabled val="1"/>
        </dgm:presLayoutVars>
      </dgm:prSet>
      <dgm:spPr/>
    </dgm:pt>
    <dgm:pt modelId="{F8DD9A18-24AA-41F9-B4FF-FB4863E340E5}" type="pres">
      <dgm:prSet presAssocID="{F8A3D02C-F22B-44A2-9A46-1E39230F9B91}" presName="childShp" presStyleLbl="bgAccFollowNode1" presStyleIdx="1" presStyleCnt="3">
        <dgm:presLayoutVars>
          <dgm:bulletEnabled val="1"/>
        </dgm:presLayoutVars>
      </dgm:prSet>
      <dgm:spPr/>
    </dgm:pt>
    <dgm:pt modelId="{6EDB2742-C5CD-42A0-8DA4-6BD71F7289E4}" type="pres">
      <dgm:prSet presAssocID="{0A27D285-9661-439F-9949-35E90A01B99D}" presName="spacing" presStyleCnt="0"/>
      <dgm:spPr/>
    </dgm:pt>
    <dgm:pt modelId="{6F7A88D8-EF66-43B6-A3B9-56E43AD9AE9E}" type="pres">
      <dgm:prSet presAssocID="{9692E19C-AD43-4757-B816-5BCFF60F4B59}" presName="linNode" presStyleCnt="0"/>
      <dgm:spPr/>
    </dgm:pt>
    <dgm:pt modelId="{2C1B9923-E64A-4D5C-84A0-1C5A8E30791E}" type="pres">
      <dgm:prSet presAssocID="{9692E19C-AD43-4757-B816-5BCFF60F4B59}" presName="parentShp" presStyleLbl="node1" presStyleIdx="2" presStyleCnt="3">
        <dgm:presLayoutVars>
          <dgm:bulletEnabled val="1"/>
        </dgm:presLayoutVars>
      </dgm:prSet>
      <dgm:spPr/>
    </dgm:pt>
    <dgm:pt modelId="{F125C352-E906-46B2-9802-2F6D0B4EC4AD}" type="pres">
      <dgm:prSet presAssocID="{9692E19C-AD43-4757-B816-5BCFF60F4B59}" presName="childShp" presStyleLbl="bgAccFollowNode1" presStyleIdx="2" presStyleCnt="3">
        <dgm:presLayoutVars>
          <dgm:bulletEnabled val="1"/>
        </dgm:presLayoutVars>
      </dgm:prSet>
      <dgm:spPr/>
    </dgm:pt>
  </dgm:ptLst>
  <dgm:cxnLst>
    <dgm:cxn modelId="{EC4DA5B7-861A-4CFD-8F81-74A059131F7E}" type="presOf" srcId="{F8A3D02C-F22B-44A2-9A46-1E39230F9B91}" destId="{36531E5F-6334-4DB2-9156-D7229426B8DD}" srcOrd="0" destOrd="0" presId="urn:microsoft.com/office/officeart/2005/8/layout/vList6"/>
    <dgm:cxn modelId="{455DA411-AFB3-422C-B366-6BE57E03AE90}" srcId="{D8A8E6F4-95BF-4728-9F31-E0C23CDBF083}" destId="{9692E19C-AD43-4757-B816-5BCFF60F4B59}" srcOrd="2" destOrd="0" parTransId="{5CC6212A-148E-4F25-86B1-3163C6E7D845}" sibTransId="{C86062D4-C3C4-4BF1-A29D-891CFA973DA7}"/>
    <dgm:cxn modelId="{606B006A-A255-4715-B6B0-F673E5F4325E}" type="presOf" srcId="{D6B71E43-1F33-4C4C-984A-83A95F6518B2}" destId="{96C57888-1489-4533-A586-57EB1ED59AE6}" srcOrd="0" destOrd="0" presId="urn:microsoft.com/office/officeart/2005/8/layout/vList6"/>
    <dgm:cxn modelId="{152842AD-BB7A-459D-9604-3276239CCE9A}" srcId="{D8A8E6F4-95BF-4728-9F31-E0C23CDBF083}" destId="{F8A3D02C-F22B-44A2-9A46-1E39230F9B91}" srcOrd="1" destOrd="0" parTransId="{87E19AC5-B6F8-499E-93AD-D2E63EEE1E06}" sibTransId="{0A27D285-9661-439F-9949-35E90A01B99D}"/>
    <dgm:cxn modelId="{CB68E64C-0925-40AF-B96E-1924CCFB3DBD}" srcId="{D8A8E6F4-95BF-4728-9F31-E0C23CDBF083}" destId="{D6B71E43-1F33-4C4C-984A-83A95F6518B2}" srcOrd="0" destOrd="0" parTransId="{EB5B5F25-D918-4348-A590-BD33688ED8FC}" sibTransId="{067D6B03-4BDE-4ACF-9084-64ADB23A8879}"/>
    <dgm:cxn modelId="{8427111B-5940-42F9-B7B4-6015E799FA9B}" type="presOf" srcId="{9692E19C-AD43-4757-B816-5BCFF60F4B59}" destId="{2C1B9923-E64A-4D5C-84A0-1C5A8E30791E}" srcOrd="0" destOrd="0" presId="urn:microsoft.com/office/officeart/2005/8/layout/vList6"/>
    <dgm:cxn modelId="{44E73A16-BE7C-4189-BE8C-F5B5A354A3D8}" type="presOf" srcId="{D8A8E6F4-95BF-4728-9F31-E0C23CDBF083}" destId="{9D179FCE-B1A1-4086-9BA4-CAF8B78DC7F9}" srcOrd="0" destOrd="0" presId="urn:microsoft.com/office/officeart/2005/8/layout/vList6"/>
    <dgm:cxn modelId="{2C210E7B-65C4-4BFC-A8F3-B222C346359E}" type="presParOf" srcId="{9D179FCE-B1A1-4086-9BA4-CAF8B78DC7F9}" destId="{A6E05CA1-681A-4DFE-AC4F-2CD88FCBA6FE}" srcOrd="0" destOrd="0" presId="urn:microsoft.com/office/officeart/2005/8/layout/vList6"/>
    <dgm:cxn modelId="{4B78577F-2958-4247-819B-DB436C8255E2}" type="presParOf" srcId="{A6E05CA1-681A-4DFE-AC4F-2CD88FCBA6FE}" destId="{96C57888-1489-4533-A586-57EB1ED59AE6}" srcOrd="0" destOrd="0" presId="urn:microsoft.com/office/officeart/2005/8/layout/vList6"/>
    <dgm:cxn modelId="{00110048-9C33-48B1-ABD9-92BA3F6301F2}" type="presParOf" srcId="{A6E05CA1-681A-4DFE-AC4F-2CD88FCBA6FE}" destId="{4E2E52CD-C0A0-4062-9036-95DFB5D1E188}" srcOrd="1" destOrd="0" presId="urn:microsoft.com/office/officeart/2005/8/layout/vList6"/>
    <dgm:cxn modelId="{B6F4330C-CE74-443A-B578-DB26B8BA8B89}" type="presParOf" srcId="{9D179FCE-B1A1-4086-9BA4-CAF8B78DC7F9}" destId="{90D7CB00-3920-43C4-9D1A-9E3AC2F8C5CF}" srcOrd="1" destOrd="0" presId="urn:microsoft.com/office/officeart/2005/8/layout/vList6"/>
    <dgm:cxn modelId="{8895100E-9C55-4497-B1BA-236891AE16D6}" type="presParOf" srcId="{9D179FCE-B1A1-4086-9BA4-CAF8B78DC7F9}" destId="{BA6705DD-A927-4A04-9278-B31B74D31B46}" srcOrd="2" destOrd="0" presId="urn:microsoft.com/office/officeart/2005/8/layout/vList6"/>
    <dgm:cxn modelId="{57580C0C-E40C-4C23-99B8-BFE8E4DA0FA3}" type="presParOf" srcId="{BA6705DD-A927-4A04-9278-B31B74D31B46}" destId="{36531E5F-6334-4DB2-9156-D7229426B8DD}" srcOrd="0" destOrd="0" presId="urn:microsoft.com/office/officeart/2005/8/layout/vList6"/>
    <dgm:cxn modelId="{CDAFC711-33D8-4CE4-9EB3-505E78F099A6}" type="presParOf" srcId="{BA6705DD-A927-4A04-9278-B31B74D31B46}" destId="{F8DD9A18-24AA-41F9-B4FF-FB4863E340E5}" srcOrd="1" destOrd="0" presId="urn:microsoft.com/office/officeart/2005/8/layout/vList6"/>
    <dgm:cxn modelId="{DBA7C6C9-BE45-4954-BB7A-76CA43F232A3}" type="presParOf" srcId="{9D179FCE-B1A1-4086-9BA4-CAF8B78DC7F9}" destId="{6EDB2742-C5CD-42A0-8DA4-6BD71F7289E4}" srcOrd="3" destOrd="0" presId="urn:microsoft.com/office/officeart/2005/8/layout/vList6"/>
    <dgm:cxn modelId="{C4654AB0-C763-449C-BB43-34B86B47EA82}" type="presParOf" srcId="{9D179FCE-B1A1-4086-9BA4-CAF8B78DC7F9}" destId="{6F7A88D8-EF66-43B6-A3B9-56E43AD9AE9E}" srcOrd="4" destOrd="0" presId="urn:microsoft.com/office/officeart/2005/8/layout/vList6"/>
    <dgm:cxn modelId="{0A34D3D4-2D5F-402F-8709-DE0FD2EB5E9C}" type="presParOf" srcId="{6F7A88D8-EF66-43B6-A3B9-56E43AD9AE9E}" destId="{2C1B9923-E64A-4D5C-84A0-1C5A8E30791E}" srcOrd="0" destOrd="0" presId="urn:microsoft.com/office/officeart/2005/8/layout/vList6"/>
    <dgm:cxn modelId="{5D0EA896-09DE-4B4C-B444-3CFB9717F960}" type="presParOf" srcId="{6F7A88D8-EF66-43B6-A3B9-56E43AD9AE9E}" destId="{F125C352-E906-46B2-9802-2F6D0B4EC4AD}"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2E52CD-C0A0-4062-9036-95DFB5D1E188}">
      <dsp:nvSpPr>
        <dsp:cNvPr id="0" name=""/>
        <dsp:cNvSpPr/>
      </dsp:nvSpPr>
      <dsp:spPr>
        <a:xfrm>
          <a:off x="3291839" y="0"/>
          <a:ext cx="4937760" cy="1404937"/>
        </a:xfrm>
        <a:prstGeom prst="rightArrow">
          <a:avLst>
            <a:gd name="adj1" fmla="val 75000"/>
            <a:gd name="adj2" fmla="val 5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C57888-1489-4533-A586-57EB1ED59AE6}">
      <dsp:nvSpPr>
        <dsp:cNvPr id="0" name=""/>
        <dsp:cNvSpPr/>
      </dsp:nvSpPr>
      <dsp:spPr>
        <a:xfrm>
          <a:off x="0" y="0"/>
          <a:ext cx="3291840" cy="140493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EDUCATION &amp; EMPLOYMENT</a:t>
          </a:r>
          <a:endParaRPr lang="en-US" sz="2700" kern="1200" dirty="0"/>
        </a:p>
      </dsp:txBody>
      <dsp:txXfrm>
        <a:off x="0" y="0"/>
        <a:ext cx="3291840" cy="1404937"/>
      </dsp:txXfrm>
    </dsp:sp>
    <dsp:sp modelId="{F8DD9A18-24AA-41F9-B4FF-FB4863E340E5}">
      <dsp:nvSpPr>
        <dsp:cNvPr id="0" name=""/>
        <dsp:cNvSpPr/>
      </dsp:nvSpPr>
      <dsp:spPr>
        <a:xfrm>
          <a:off x="3291839" y="1545431"/>
          <a:ext cx="4937760" cy="1404937"/>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531E5F-6334-4DB2-9156-D7229426B8DD}">
      <dsp:nvSpPr>
        <dsp:cNvPr id="0" name=""/>
        <dsp:cNvSpPr/>
      </dsp:nvSpPr>
      <dsp:spPr>
        <a:xfrm>
          <a:off x="0" y="1545431"/>
          <a:ext cx="3291840" cy="140493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HEALTH CARE</a:t>
          </a:r>
        </a:p>
        <a:p>
          <a:pPr lvl="0" algn="ctr" defTabSz="1200150">
            <a:lnSpc>
              <a:spcPct val="90000"/>
            </a:lnSpc>
            <a:spcBef>
              <a:spcPct val="0"/>
            </a:spcBef>
            <a:spcAft>
              <a:spcPct val="35000"/>
            </a:spcAft>
          </a:pPr>
          <a:r>
            <a:rPr lang="en-US" sz="2700" kern="1200" dirty="0" smtClean="0"/>
            <a:t>BEHAVIORAL HEALTH</a:t>
          </a:r>
          <a:endParaRPr lang="en-US" sz="2700" kern="1200" dirty="0"/>
        </a:p>
      </dsp:txBody>
      <dsp:txXfrm>
        <a:off x="0" y="1545431"/>
        <a:ext cx="3291840" cy="1404937"/>
      </dsp:txXfrm>
    </dsp:sp>
    <dsp:sp modelId="{F125C352-E906-46B2-9802-2F6D0B4EC4AD}">
      <dsp:nvSpPr>
        <dsp:cNvPr id="0" name=""/>
        <dsp:cNvSpPr/>
      </dsp:nvSpPr>
      <dsp:spPr>
        <a:xfrm>
          <a:off x="3291839" y="3090862"/>
          <a:ext cx="4937760" cy="1404937"/>
        </a:xfrm>
        <a:prstGeom prst="rightArrow">
          <a:avLst>
            <a:gd name="adj1" fmla="val 75000"/>
            <a:gd name="adj2" fmla="val 5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1B9923-E64A-4D5C-84A0-1C5A8E30791E}">
      <dsp:nvSpPr>
        <dsp:cNvPr id="0" name=""/>
        <dsp:cNvSpPr/>
      </dsp:nvSpPr>
      <dsp:spPr>
        <a:xfrm>
          <a:off x="0" y="3090862"/>
          <a:ext cx="3291840" cy="140493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HOUSING</a:t>
          </a:r>
          <a:endParaRPr lang="en-US" sz="2700" kern="1200" dirty="0"/>
        </a:p>
      </dsp:txBody>
      <dsp:txXfrm>
        <a:off x="0" y="3090862"/>
        <a:ext cx="3291840" cy="140493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EE8804-9F4D-4C8F-B875-3B99CF6F23FD}" type="datetimeFigureOut">
              <a:rPr lang="en-US" smtClean="0"/>
              <a:pPr/>
              <a:t>11/10/2013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F2D1D2-7493-438F-9CBF-82C059D5799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CA28BA-825C-4312-9F3F-49E9DDD91C56}" type="datetimeFigureOut">
              <a:rPr lang="en-US" smtClean="0"/>
              <a:pPr/>
              <a:t>11/10/2013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690722-B801-410F-9CF5-98E6968E11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690722-B801-410F-9CF5-98E6968E117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D56F11-4F76-4861-B238-F4A705C00940}" type="datetimeFigureOut">
              <a:rPr lang="en-US" smtClean="0"/>
              <a:pPr/>
              <a:t>11/10/2013</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56F11-4F76-4861-B238-F4A705C00940}" type="datetimeFigureOut">
              <a:rPr lang="en-US" smtClean="0"/>
              <a:pPr/>
              <a:t>11/10/2013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56F11-4F76-4861-B238-F4A705C00940}" type="datetimeFigureOut">
              <a:rPr lang="en-US" smtClean="0"/>
              <a:pPr/>
              <a:t>11/10/2013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010400" cy="838200"/>
          </a:xfrm>
          <a:ln>
            <a:solidFill>
              <a:schemeClr val="bg1"/>
            </a:solidFill>
          </a:ln>
        </p:spPr>
        <p:style>
          <a:lnRef idx="2">
            <a:schemeClr val="accent1"/>
          </a:lnRef>
          <a:fillRef idx="1">
            <a:schemeClr val="lt1"/>
          </a:fillRef>
          <a:effectRef idx="0">
            <a:schemeClr val="accent1"/>
          </a:effectRef>
          <a:fontRef idx="none"/>
        </p:style>
        <p:txBody>
          <a:bodyPr anchor="b">
            <a:normAutofit/>
          </a:bodyPr>
          <a:lstStyle>
            <a:lvl1pPr algn="l">
              <a:defRPr sz="3800">
                <a:solidFill>
                  <a:schemeClr val="tx1">
                    <a:lumMod val="65000"/>
                    <a:lumOff val="35000"/>
                  </a:schemeClr>
                </a:solidFill>
                <a:latin typeface="+mn-lt"/>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495800"/>
          </a:xfrm>
          <a:solidFill>
            <a:schemeClr val="bg1"/>
          </a:solidFill>
          <a:ln w="19050">
            <a:noFill/>
          </a:ln>
          <a:effectLst/>
        </p:spPr>
        <p:style>
          <a:lnRef idx="1">
            <a:schemeClr val="accent1"/>
          </a:lnRef>
          <a:fillRef idx="2">
            <a:schemeClr val="accent1"/>
          </a:fillRef>
          <a:effectRef idx="1">
            <a:schemeClr val="accent1"/>
          </a:effectRef>
          <a:fontRef idx="none"/>
        </p:style>
        <p:txBody>
          <a:bodyPr/>
          <a:lstStyle>
            <a:lvl1pPr>
              <a:defRPr>
                <a:solidFill>
                  <a:schemeClr val="tx1">
                    <a:lumMod val="65000"/>
                    <a:lumOff val="35000"/>
                  </a:schemeClr>
                </a:solidFill>
                <a:effectLst/>
                <a:latin typeface="+mn-lt"/>
              </a:defRPr>
            </a:lvl1pPr>
            <a:lvl2pPr>
              <a:defRPr>
                <a:solidFill>
                  <a:schemeClr val="tx1">
                    <a:lumMod val="65000"/>
                    <a:lumOff val="35000"/>
                  </a:schemeClr>
                </a:solidFill>
                <a:effectLst/>
                <a:latin typeface="+mn-lt"/>
              </a:defRPr>
            </a:lvl2pPr>
            <a:lvl3pPr>
              <a:defRPr>
                <a:solidFill>
                  <a:schemeClr val="tx1">
                    <a:lumMod val="65000"/>
                    <a:lumOff val="35000"/>
                  </a:schemeClr>
                </a:solidFill>
                <a:effectLst/>
                <a:latin typeface="+mn-lt"/>
              </a:defRPr>
            </a:lvl3pPr>
            <a:lvl4pPr>
              <a:defRPr>
                <a:solidFill>
                  <a:schemeClr val="tx1">
                    <a:lumMod val="65000"/>
                    <a:lumOff val="35000"/>
                  </a:schemeClr>
                </a:solidFill>
                <a:effectLst/>
                <a:latin typeface="+mn-lt"/>
              </a:defRPr>
            </a:lvl4pPr>
            <a:lvl5pPr>
              <a:defRPr>
                <a:solidFill>
                  <a:schemeClr val="tx1">
                    <a:lumMod val="65000"/>
                    <a:lumOff val="35000"/>
                  </a:schemeClr>
                </a:solidFill>
                <a:effectLst/>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descr="logo-alone.png"/>
          <p:cNvPicPr>
            <a:picLocks noChangeAspect="1"/>
          </p:cNvPicPr>
          <p:nvPr userDrawn="1"/>
        </p:nvPicPr>
        <p:blipFill>
          <a:blip r:embed="rId2" cstate="print"/>
          <a:stretch>
            <a:fillRect/>
          </a:stretch>
        </p:blipFill>
        <p:spPr>
          <a:xfrm>
            <a:off x="7543800" y="152400"/>
            <a:ext cx="1353315" cy="1341123"/>
          </a:xfrm>
          <a:prstGeom prst="rect">
            <a:avLst/>
          </a:prstGeom>
        </p:spPr>
      </p:pic>
      <p:sp>
        <p:nvSpPr>
          <p:cNvPr id="11" name="TextBox 10"/>
          <p:cNvSpPr txBox="1"/>
          <p:nvPr userDrawn="1"/>
        </p:nvSpPr>
        <p:spPr>
          <a:xfrm>
            <a:off x="0" y="6211669"/>
            <a:ext cx="9144000" cy="646331"/>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2700000" scaled="1"/>
            <a:tileRect/>
          </a:gradFill>
          <a:ln w="76200">
            <a:noFill/>
          </a:ln>
        </p:spPr>
        <p:txBody>
          <a:bodyPr wrap="square" rtlCol="0" anchor="ctr">
            <a:spAutoFit/>
          </a:bodyPr>
          <a:lstStyle/>
          <a:p>
            <a:pPr algn="ctr"/>
            <a:r>
              <a:rPr lang="en-US" sz="1800" dirty="0" smtClean="0">
                <a:solidFill>
                  <a:schemeClr val="bg1"/>
                </a:solidFill>
                <a:latin typeface="+mj-lt"/>
              </a:rPr>
              <a:t>Our mission is to strengthen services to meet diverse human needs through the </a:t>
            </a:r>
          </a:p>
          <a:p>
            <a:pPr algn="ctr"/>
            <a:r>
              <a:rPr lang="en-US" sz="1800" dirty="0" smtClean="0">
                <a:solidFill>
                  <a:schemeClr val="bg1"/>
                </a:solidFill>
                <a:latin typeface="+mj-lt"/>
              </a:rPr>
              <a:t>collaboration of individuals and organizations</a:t>
            </a:r>
            <a:endParaRPr lang="en-US" sz="1800" dirty="0">
              <a:solidFill>
                <a:schemeClr val="bg1"/>
              </a:solidFill>
              <a:latin typeface="+mj-lt"/>
            </a:endParaRPr>
          </a:p>
        </p:txBody>
      </p:sp>
      <p:sp>
        <p:nvSpPr>
          <p:cNvPr id="12" name="Slide Number Placeholder 5"/>
          <p:cNvSpPr>
            <a:spLocks noGrp="1"/>
          </p:cNvSpPr>
          <p:nvPr>
            <p:ph type="sldNum" sz="quarter" idx="12"/>
          </p:nvPr>
        </p:nvSpPr>
        <p:spPr>
          <a:xfrm>
            <a:off x="8458200" y="6492875"/>
            <a:ext cx="533400" cy="365125"/>
          </a:xfrm>
        </p:spPr>
        <p:txBody>
          <a:bodyPr/>
          <a:lstStyle>
            <a:lvl1pPr>
              <a:defRPr>
                <a:solidFill>
                  <a:schemeClr val="bg1"/>
                </a:solidFill>
              </a:defRPr>
            </a:lvl1pPr>
          </a:lstStyle>
          <a:p>
            <a:fld id="{7C32588E-ED04-4E90-AB40-44BCB7B02CC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56F11-4F76-4861-B238-F4A705C00940}" type="datetimeFigureOut">
              <a:rPr lang="en-US" smtClean="0"/>
              <a:pPr/>
              <a:t>11/10/2013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D56F11-4F76-4861-B238-F4A705C00940}" type="datetimeFigureOut">
              <a:rPr lang="en-US" smtClean="0"/>
              <a:pPr/>
              <a:t>11/10/2013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D56F11-4F76-4861-B238-F4A705C00940}" type="datetimeFigureOut">
              <a:rPr lang="en-US" smtClean="0"/>
              <a:pPr/>
              <a:t>11/10/2013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D56F11-4F76-4861-B238-F4A705C00940}" type="datetimeFigureOut">
              <a:rPr lang="en-US" smtClean="0"/>
              <a:pPr/>
              <a:t>11/10/2013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56F11-4F76-4861-B238-F4A705C00940}" type="datetimeFigureOut">
              <a:rPr lang="en-US" smtClean="0"/>
              <a:pPr/>
              <a:t>11/10/2013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56F11-4F76-4861-B238-F4A705C00940}" type="datetimeFigureOut">
              <a:rPr lang="en-US" smtClean="0"/>
              <a:pPr/>
              <a:t>11/10/2013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56F11-4F76-4861-B238-F4A705C00940}" type="datetimeFigureOut">
              <a:rPr lang="en-US" smtClean="0"/>
              <a:pPr/>
              <a:t>11/10/2013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56F11-4F76-4861-B238-F4A705C00940}" type="datetimeFigureOut">
              <a:rPr lang="en-US" smtClean="0"/>
              <a:pPr/>
              <a:t>11/10/2013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166BE-ABC9-469E-8240-C26070F9CCF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thnn.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thnn.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alone.png"/>
          <p:cNvPicPr>
            <a:picLocks noChangeAspect="1"/>
          </p:cNvPicPr>
          <p:nvPr/>
        </p:nvPicPr>
        <p:blipFill>
          <a:blip r:embed="rId3" cstate="print"/>
          <a:stretch>
            <a:fillRect/>
          </a:stretch>
        </p:blipFill>
        <p:spPr>
          <a:xfrm>
            <a:off x="2634307" y="1508760"/>
            <a:ext cx="3875386" cy="3840480"/>
          </a:xfrm>
          <a:prstGeom prst="rect">
            <a:avLst/>
          </a:prstGeom>
        </p:spPr>
      </p:pic>
      <p:sp>
        <p:nvSpPr>
          <p:cNvPr id="3" name="TextBox 2"/>
          <p:cNvSpPr txBox="1"/>
          <p:nvPr/>
        </p:nvSpPr>
        <p:spPr>
          <a:xfrm>
            <a:off x="1524000" y="6019800"/>
            <a:ext cx="6781800" cy="523220"/>
          </a:xfrm>
          <a:prstGeom prst="rect">
            <a:avLst/>
          </a:prstGeom>
          <a:noFill/>
        </p:spPr>
        <p:txBody>
          <a:bodyPr wrap="square" rtlCol="0">
            <a:spAutoFit/>
          </a:bodyPr>
          <a:lstStyle/>
          <a:p>
            <a:pPr algn="ctr"/>
            <a:r>
              <a:rPr lang="en-US" sz="2800" b="1" dirty="0" smtClean="0">
                <a:solidFill>
                  <a:schemeClr val="tx1">
                    <a:lumMod val="50000"/>
                    <a:lumOff val="50000"/>
                  </a:schemeClr>
                </a:solidFill>
              </a:rPr>
              <a:t>November 11, 2013</a:t>
            </a:r>
            <a:endParaRPr lang="en-US" sz="2800" b="1"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FEEDBACK FORM</a:t>
            </a:r>
            <a:endParaRPr lang="en-US" dirty="0" smtClean="0"/>
          </a:p>
          <a:p>
            <a:pPr>
              <a:buNone/>
            </a:pPr>
            <a:endParaRPr lang="en-US" dirty="0" smtClean="0"/>
          </a:p>
          <a:p>
            <a:pPr>
              <a:buNone/>
            </a:pPr>
            <a:r>
              <a:rPr lang="en-US" sz="2300" dirty="0" smtClean="0"/>
              <a:t>Please write down your comments and suggestions</a:t>
            </a:r>
          </a:p>
          <a:p>
            <a:pPr>
              <a:buNone/>
            </a:pPr>
            <a:r>
              <a:rPr lang="en-US" sz="2300" dirty="0" smtClean="0"/>
              <a:t> </a:t>
            </a:r>
          </a:p>
          <a:p>
            <a:pPr>
              <a:buNone/>
            </a:pPr>
            <a:r>
              <a:rPr lang="en-US" sz="2300" dirty="0" smtClean="0"/>
              <a:t> </a:t>
            </a:r>
          </a:p>
          <a:p>
            <a:pPr>
              <a:buNone/>
            </a:pPr>
            <a:r>
              <a:rPr lang="en-US" sz="2300" dirty="0" smtClean="0"/>
              <a:t> </a:t>
            </a:r>
          </a:p>
          <a:p>
            <a:pPr>
              <a:buNone/>
            </a:pPr>
            <a:r>
              <a:rPr lang="en-US" sz="2300" dirty="0" smtClean="0"/>
              <a:t> </a:t>
            </a:r>
          </a:p>
          <a:p>
            <a:pPr>
              <a:buNone/>
            </a:pPr>
            <a:r>
              <a:rPr lang="en-US" sz="2300" dirty="0" smtClean="0"/>
              <a:t> </a:t>
            </a:r>
          </a:p>
          <a:p>
            <a:pPr>
              <a:buNone/>
            </a:pPr>
            <a:r>
              <a:rPr lang="en-US" sz="2300" dirty="0" smtClean="0"/>
              <a:t>If you want me to contact you, please complete the following:</a:t>
            </a:r>
          </a:p>
          <a:p>
            <a:pPr>
              <a:buNone/>
            </a:pPr>
            <a:r>
              <a:rPr lang="en-US" sz="2300" dirty="0" smtClean="0"/>
              <a:t>Date:</a:t>
            </a:r>
          </a:p>
          <a:p>
            <a:pPr>
              <a:buNone/>
            </a:pPr>
            <a:r>
              <a:rPr lang="en-US" sz="2300" dirty="0" smtClean="0"/>
              <a:t>Name:</a:t>
            </a:r>
          </a:p>
          <a:p>
            <a:pPr>
              <a:buNone/>
            </a:pPr>
            <a:r>
              <a:rPr lang="en-US" sz="2300" dirty="0" smtClean="0"/>
              <a:t>Phone #:</a:t>
            </a:r>
          </a:p>
          <a:p>
            <a:pPr>
              <a:buNone/>
            </a:pPr>
            <a:r>
              <a:rPr lang="en-US" sz="2300" dirty="0" smtClean="0"/>
              <a:t>Email address:</a:t>
            </a:r>
            <a:endParaRPr lang="en-US" dirty="0"/>
          </a:p>
        </p:txBody>
      </p:sp>
      <p:pic>
        <p:nvPicPr>
          <p:cNvPr id="4" name="Picture 3" descr="logo-alone.jpg"/>
          <p:cNvPicPr>
            <a:picLocks noChangeAspect="1"/>
          </p:cNvPicPr>
          <p:nvPr/>
        </p:nvPicPr>
        <p:blipFill>
          <a:blip r:embed="rId2" cstate="print"/>
          <a:stretch>
            <a:fillRect/>
          </a:stretch>
        </p:blipFill>
        <p:spPr>
          <a:xfrm>
            <a:off x="533400" y="1447800"/>
            <a:ext cx="738356" cy="73152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THANK YOU!</a:t>
            </a:r>
            <a:endParaRPr lang="en-US" b="1" i="1" dirty="0"/>
          </a:p>
        </p:txBody>
      </p:sp>
      <p:sp>
        <p:nvSpPr>
          <p:cNvPr id="3" name="Content Placeholder 2"/>
          <p:cNvSpPr>
            <a:spLocks noGrp="1"/>
          </p:cNvSpPr>
          <p:nvPr>
            <p:ph idx="1"/>
          </p:nvPr>
        </p:nvSpPr>
        <p:spPr/>
        <p:txBody>
          <a:bodyPr>
            <a:normAutofit/>
          </a:bodyPr>
          <a:lstStyle/>
          <a:p>
            <a:pPr algn="ctr">
              <a:buNone/>
            </a:pPr>
            <a:endParaRPr lang="en-US" dirty="0" smtClean="0"/>
          </a:p>
          <a:p>
            <a:pPr algn="ctr">
              <a:buNone/>
            </a:pPr>
            <a:r>
              <a:rPr lang="en-US" sz="2600" dirty="0" smtClean="0">
                <a:solidFill>
                  <a:schemeClr val="tx1">
                    <a:lumMod val="50000"/>
                    <a:lumOff val="50000"/>
                  </a:schemeClr>
                </a:solidFill>
              </a:rPr>
              <a:t>Next meeting</a:t>
            </a:r>
          </a:p>
          <a:p>
            <a:pPr algn="ctr">
              <a:buNone/>
            </a:pPr>
            <a:r>
              <a:rPr lang="en-US" sz="4000" b="1" dirty="0" smtClean="0">
                <a:solidFill>
                  <a:schemeClr val="tx1">
                    <a:lumMod val="50000"/>
                    <a:lumOff val="50000"/>
                  </a:schemeClr>
                </a:solidFill>
              </a:rPr>
              <a:t>Monday, </a:t>
            </a:r>
            <a:r>
              <a:rPr lang="en-US" sz="4000" b="1" dirty="0" smtClean="0">
                <a:solidFill>
                  <a:schemeClr val="tx1">
                    <a:lumMod val="50000"/>
                    <a:lumOff val="50000"/>
                  </a:schemeClr>
                </a:solidFill>
              </a:rPr>
              <a:t>December 9</a:t>
            </a:r>
            <a:endParaRPr lang="en-US" sz="4000" b="1" dirty="0" smtClean="0">
              <a:solidFill>
                <a:schemeClr val="tx1">
                  <a:lumMod val="50000"/>
                  <a:lumOff val="50000"/>
                </a:schemeClr>
              </a:solidFill>
            </a:endParaRPr>
          </a:p>
          <a:p>
            <a:pPr algn="ctr">
              <a:buNone/>
            </a:pPr>
            <a:r>
              <a:rPr lang="en-US" sz="4400" b="1" dirty="0" smtClean="0">
                <a:solidFill>
                  <a:schemeClr val="tx1">
                    <a:lumMod val="50000"/>
                    <a:lumOff val="50000"/>
                  </a:schemeClr>
                </a:solidFill>
              </a:rPr>
              <a:t>2:00 – 3:30</a:t>
            </a:r>
            <a:r>
              <a:rPr lang="en-US" sz="4000" b="1" dirty="0" smtClean="0">
                <a:solidFill>
                  <a:schemeClr val="tx1">
                    <a:lumMod val="50000"/>
                    <a:lumOff val="50000"/>
                  </a:schemeClr>
                </a:solidFill>
              </a:rPr>
              <a:t> pm</a:t>
            </a:r>
          </a:p>
          <a:p>
            <a:pPr algn="ctr">
              <a:buNone/>
            </a:pPr>
            <a:r>
              <a:rPr lang="en-US" dirty="0" smtClean="0">
                <a:solidFill>
                  <a:schemeClr val="tx1">
                    <a:lumMod val="50000"/>
                    <a:lumOff val="50000"/>
                  </a:schemeClr>
                </a:solidFill>
              </a:rPr>
              <a:t>The Salvation Army Multipurpose </a:t>
            </a:r>
            <a:r>
              <a:rPr lang="en-US" dirty="0" smtClean="0">
                <a:solidFill>
                  <a:schemeClr val="tx1">
                    <a:lumMod val="50000"/>
                    <a:lumOff val="50000"/>
                  </a:schemeClr>
                </a:solidFill>
              </a:rPr>
              <a:t>Room</a:t>
            </a:r>
            <a:endParaRPr lang="en-US" dirty="0" smtClean="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ETHNN Mission</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457200" y="1981200"/>
            <a:ext cx="8229600" cy="2514600"/>
          </a:xfr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13500000" scaled="1"/>
            <a:tileRect/>
          </a:gradFill>
        </p:spPr>
        <p:style>
          <a:lnRef idx="1">
            <a:schemeClr val="accent5"/>
          </a:lnRef>
          <a:fillRef idx="3">
            <a:schemeClr val="accent5"/>
          </a:fillRef>
          <a:effectRef idx="2">
            <a:schemeClr val="accent5"/>
          </a:effectRef>
          <a:fontRef idx="minor">
            <a:schemeClr val="lt1"/>
          </a:fontRef>
        </p:style>
        <p:txBody>
          <a:bodyPr/>
          <a:lstStyle/>
          <a:p>
            <a:pPr rtl="0" eaLnBrk="1" latinLnBrk="0" hangingPunct="1">
              <a:buNone/>
            </a:pPr>
            <a:endParaRPr lang="en-US" dirty="0" smtClean="0"/>
          </a:p>
          <a:p>
            <a:pPr algn="ctr" rtl="0" eaLnBrk="1" latinLnBrk="0" hangingPunct="1">
              <a:buNone/>
            </a:pPr>
            <a:r>
              <a:rPr lang="en-US" sz="3200" kern="1200" baseline="0" dirty="0" smtClean="0">
                <a:solidFill>
                  <a:schemeClr val="bg1"/>
                </a:solidFill>
                <a:latin typeface="Aharoni" pitchFamily="2" charset="-79"/>
                <a:cs typeface="Aharoni" pitchFamily="2" charset="-79"/>
              </a:rPr>
              <a:t>“To strengthen services to meet diverse human needs through the collaboration of individuals and organizations.”</a:t>
            </a:r>
            <a:endParaRPr lang="en-US" dirty="0" smtClean="0">
              <a:solidFill>
                <a:schemeClr val="bg1"/>
              </a:solidFill>
              <a:latin typeface="Aharoni" pitchFamily="2" charset="-79"/>
              <a:cs typeface="Aharoni" pitchFamily="2" charset="-79"/>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latin typeface="Aharoni" pitchFamily="2" charset="-79"/>
                <a:cs typeface="Aharoni" pitchFamily="2" charset="-79"/>
              </a:rPr>
              <a:t>COLLABORATION</a:t>
            </a:r>
            <a:r>
              <a:rPr lang="en-US" dirty="0" smtClean="0">
                <a:latin typeface="Aharoni" pitchFamily="2" charset="-79"/>
                <a:cs typeface="Aharoni" pitchFamily="2" charset="-79"/>
              </a:rPr>
              <a:t> </a:t>
            </a:r>
            <a:r>
              <a:rPr lang="en-US" sz="2400" dirty="0" smtClean="0">
                <a:solidFill>
                  <a:schemeClr val="tx1">
                    <a:lumMod val="50000"/>
                    <a:lumOff val="50000"/>
                  </a:schemeClr>
                </a:solidFill>
                <a:latin typeface="Aharoni" pitchFamily="2" charset="-79"/>
                <a:cs typeface="Aharoni" pitchFamily="2" charset="-79"/>
              </a:rPr>
              <a:t>is…</a:t>
            </a:r>
            <a:endParaRPr lang="en-US" sz="2400" dirty="0">
              <a:solidFill>
                <a:schemeClr val="tx1">
                  <a:lumMod val="50000"/>
                  <a:lumOff val="50000"/>
                </a:schemeClr>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pPr algn="ctr">
              <a:buNone/>
            </a:pPr>
            <a:r>
              <a:rPr lang="en-US" sz="2400" dirty="0" smtClean="0">
                <a:solidFill>
                  <a:schemeClr val="tx1">
                    <a:lumMod val="50000"/>
                    <a:lumOff val="50000"/>
                  </a:schemeClr>
                </a:solidFill>
                <a:latin typeface="Aharoni" pitchFamily="2" charset="-79"/>
                <a:cs typeface="Aharoni" pitchFamily="2" charset="-79"/>
              </a:rPr>
              <a:t>… a </a:t>
            </a:r>
            <a:r>
              <a:rPr lang="en-US" cap="small" dirty="0" smtClean="0">
                <a:solidFill>
                  <a:schemeClr val="tx1"/>
                </a:solidFill>
                <a:latin typeface="Aharoni" pitchFamily="2" charset="-79"/>
                <a:cs typeface="Aharoni" pitchFamily="2" charset="-79"/>
              </a:rPr>
              <a:t>purposeful</a:t>
            </a:r>
            <a:r>
              <a:rPr lang="en-US" dirty="0" smtClean="0">
                <a:latin typeface="Aharoni" pitchFamily="2" charset="-79"/>
                <a:cs typeface="Aharoni" pitchFamily="2" charset="-79"/>
              </a:rPr>
              <a:t>, </a:t>
            </a:r>
          </a:p>
          <a:p>
            <a:pPr algn="ctr">
              <a:buNone/>
            </a:pPr>
            <a:r>
              <a:rPr lang="en-US" cap="small" dirty="0" smtClean="0">
                <a:solidFill>
                  <a:schemeClr val="tx1"/>
                </a:solidFill>
                <a:latin typeface="Aharoni" pitchFamily="2" charset="-79"/>
                <a:cs typeface="Aharoni" pitchFamily="2" charset="-79"/>
              </a:rPr>
              <a:t>strategic</a:t>
            </a:r>
            <a:r>
              <a:rPr lang="en-US" dirty="0" smtClean="0">
                <a:latin typeface="Aharoni" pitchFamily="2" charset="-79"/>
                <a:cs typeface="Aharoni" pitchFamily="2" charset="-79"/>
              </a:rPr>
              <a:t> </a:t>
            </a:r>
            <a:r>
              <a:rPr lang="en-US" sz="2400" dirty="0" smtClean="0">
                <a:solidFill>
                  <a:schemeClr val="tx1">
                    <a:lumMod val="50000"/>
                    <a:lumOff val="50000"/>
                  </a:schemeClr>
                </a:solidFill>
                <a:latin typeface="Aharoni" pitchFamily="2" charset="-79"/>
                <a:cs typeface="Aharoni" pitchFamily="2" charset="-79"/>
              </a:rPr>
              <a:t>way of </a:t>
            </a:r>
            <a:r>
              <a:rPr lang="en-US" cap="small" dirty="0" smtClean="0">
                <a:solidFill>
                  <a:schemeClr val="tx1"/>
                </a:solidFill>
                <a:latin typeface="Aharoni" pitchFamily="2" charset="-79"/>
                <a:cs typeface="Aharoni" pitchFamily="2" charset="-79"/>
              </a:rPr>
              <a:t>working </a:t>
            </a:r>
          </a:p>
          <a:p>
            <a:pPr algn="ctr">
              <a:buNone/>
            </a:pPr>
            <a:r>
              <a:rPr lang="en-US" sz="2400" dirty="0" smtClean="0">
                <a:solidFill>
                  <a:schemeClr val="tx1">
                    <a:lumMod val="50000"/>
                    <a:lumOff val="50000"/>
                  </a:schemeClr>
                </a:solidFill>
                <a:latin typeface="Aharoni" pitchFamily="2" charset="-79"/>
                <a:cs typeface="Aharoni" pitchFamily="2" charset="-79"/>
              </a:rPr>
              <a:t>that leverages the </a:t>
            </a:r>
            <a:r>
              <a:rPr lang="en-US" cap="small" dirty="0" smtClean="0">
                <a:solidFill>
                  <a:schemeClr val="tx1"/>
                </a:solidFill>
                <a:latin typeface="Aharoni" pitchFamily="2" charset="-79"/>
                <a:cs typeface="Aharoni" pitchFamily="2" charset="-79"/>
              </a:rPr>
              <a:t>resources</a:t>
            </a:r>
            <a:r>
              <a:rPr lang="en-US" dirty="0" smtClean="0">
                <a:latin typeface="Aharoni" pitchFamily="2" charset="-79"/>
                <a:cs typeface="Aharoni" pitchFamily="2" charset="-79"/>
              </a:rPr>
              <a:t> </a:t>
            </a:r>
            <a:r>
              <a:rPr lang="en-US" sz="2400" dirty="0" smtClean="0">
                <a:solidFill>
                  <a:schemeClr val="tx1">
                    <a:lumMod val="50000"/>
                    <a:lumOff val="50000"/>
                  </a:schemeClr>
                </a:solidFill>
                <a:latin typeface="Aharoni" pitchFamily="2" charset="-79"/>
                <a:cs typeface="Aharoni" pitchFamily="2" charset="-79"/>
              </a:rPr>
              <a:t>of each party </a:t>
            </a:r>
            <a:endParaRPr lang="en-US" dirty="0" smtClean="0">
              <a:solidFill>
                <a:schemeClr val="tx1">
                  <a:lumMod val="50000"/>
                  <a:lumOff val="50000"/>
                </a:schemeClr>
              </a:solidFill>
              <a:latin typeface="Aharoni" pitchFamily="2" charset="-79"/>
              <a:cs typeface="Aharoni" pitchFamily="2" charset="-79"/>
            </a:endParaRPr>
          </a:p>
          <a:p>
            <a:pPr algn="ctr">
              <a:buNone/>
            </a:pPr>
            <a:r>
              <a:rPr lang="en-US" sz="2400" dirty="0" smtClean="0">
                <a:solidFill>
                  <a:schemeClr val="tx1">
                    <a:lumMod val="50000"/>
                    <a:lumOff val="50000"/>
                  </a:schemeClr>
                </a:solidFill>
                <a:latin typeface="Aharoni" pitchFamily="2" charset="-79"/>
                <a:cs typeface="Aharoni" pitchFamily="2" charset="-79"/>
              </a:rPr>
              <a:t>for the </a:t>
            </a:r>
            <a:r>
              <a:rPr lang="en-US" cap="small" dirty="0" smtClean="0">
                <a:solidFill>
                  <a:schemeClr val="tx1"/>
                </a:solidFill>
                <a:latin typeface="Aharoni" pitchFamily="2" charset="-79"/>
                <a:cs typeface="Aharoni" pitchFamily="2" charset="-79"/>
              </a:rPr>
              <a:t>benefit of all </a:t>
            </a:r>
          </a:p>
          <a:p>
            <a:pPr algn="ctr">
              <a:buNone/>
            </a:pPr>
            <a:r>
              <a:rPr lang="en-US" sz="2400" dirty="0" smtClean="0">
                <a:solidFill>
                  <a:schemeClr val="tx1">
                    <a:lumMod val="50000"/>
                    <a:lumOff val="50000"/>
                  </a:schemeClr>
                </a:solidFill>
                <a:latin typeface="Aharoni" pitchFamily="2" charset="-79"/>
                <a:cs typeface="Aharoni" pitchFamily="2" charset="-79"/>
              </a:rPr>
              <a:t>by</a:t>
            </a:r>
            <a:r>
              <a:rPr lang="en-US" dirty="0" smtClean="0">
                <a:latin typeface="Aharoni" pitchFamily="2" charset="-79"/>
                <a:cs typeface="Aharoni" pitchFamily="2" charset="-79"/>
              </a:rPr>
              <a:t> </a:t>
            </a:r>
            <a:r>
              <a:rPr lang="en-US" cap="small" dirty="0" smtClean="0">
                <a:solidFill>
                  <a:schemeClr val="tx1"/>
                </a:solidFill>
                <a:latin typeface="Aharoni" pitchFamily="2" charset="-79"/>
                <a:cs typeface="Aharoni" pitchFamily="2" charset="-79"/>
              </a:rPr>
              <a:t>coordinating activities </a:t>
            </a:r>
            <a:r>
              <a:rPr lang="en-US" sz="2400" dirty="0" smtClean="0">
                <a:solidFill>
                  <a:schemeClr val="tx1">
                    <a:lumMod val="50000"/>
                    <a:lumOff val="50000"/>
                  </a:schemeClr>
                </a:solidFill>
                <a:latin typeface="Aharoni" pitchFamily="2" charset="-79"/>
                <a:cs typeface="Aharoni" pitchFamily="2" charset="-79"/>
              </a:rPr>
              <a:t>and </a:t>
            </a:r>
            <a:r>
              <a:rPr lang="en-US" cap="small" dirty="0" smtClean="0">
                <a:solidFill>
                  <a:schemeClr val="tx1"/>
                </a:solidFill>
                <a:latin typeface="Aharoni" pitchFamily="2" charset="-79"/>
                <a:cs typeface="Aharoni" pitchFamily="2" charset="-79"/>
              </a:rPr>
              <a:t>communicating information </a:t>
            </a:r>
          </a:p>
          <a:p>
            <a:pPr algn="ctr">
              <a:buNone/>
            </a:pPr>
            <a:r>
              <a:rPr lang="en-US" sz="2400" dirty="0" smtClean="0">
                <a:solidFill>
                  <a:schemeClr val="tx1">
                    <a:lumMod val="50000"/>
                    <a:lumOff val="50000"/>
                  </a:schemeClr>
                </a:solidFill>
                <a:latin typeface="Aharoni" pitchFamily="2" charset="-79"/>
                <a:cs typeface="Aharoni" pitchFamily="2" charset="-79"/>
              </a:rPr>
              <a:t>within an environment </a:t>
            </a:r>
          </a:p>
          <a:p>
            <a:pPr algn="ctr">
              <a:buNone/>
            </a:pPr>
            <a:r>
              <a:rPr lang="en-US" sz="2400" dirty="0" smtClean="0">
                <a:solidFill>
                  <a:schemeClr val="tx1">
                    <a:lumMod val="50000"/>
                    <a:lumOff val="50000"/>
                  </a:schemeClr>
                </a:solidFill>
                <a:latin typeface="Aharoni" pitchFamily="2" charset="-79"/>
                <a:cs typeface="Aharoni" pitchFamily="2" charset="-79"/>
              </a:rPr>
              <a:t>of </a:t>
            </a:r>
            <a:r>
              <a:rPr lang="en-US" cap="small" dirty="0" smtClean="0">
                <a:solidFill>
                  <a:schemeClr val="tx1"/>
                </a:solidFill>
                <a:latin typeface="Aharoni" pitchFamily="2" charset="-79"/>
                <a:cs typeface="Aharoni" pitchFamily="2" charset="-79"/>
              </a:rPr>
              <a:t>trust and transparency</a:t>
            </a:r>
            <a:r>
              <a:rPr lang="en-US" dirty="0" smtClean="0">
                <a:latin typeface="Aharoni" pitchFamily="2" charset="-79"/>
                <a:cs typeface="Aharoni" pitchFamily="2" charset="-79"/>
              </a:rPr>
              <a:t>.</a:t>
            </a:r>
            <a:endParaRPr lang="en-US" dirty="0" smtClean="0">
              <a:solidFill>
                <a:schemeClr val="tx1">
                  <a:lumMod val="50000"/>
                  <a:lumOff val="50000"/>
                </a:schemeClr>
              </a:solidFill>
              <a:latin typeface="Aharoni" pitchFamily="2" charset="-79"/>
              <a:cs typeface="Aharoni" pitchFamily="2" charset="-79"/>
            </a:endParaRPr>
          </a:p>
          <a:p>
            <a:pPr algn="ctr">
              <a:buNone/>
            </a:pPr>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Agenda</a:t>
            </a:r>
            <a:endParaRPr lang="en-US" dirty="0">
              <a:latin typeface="Aharoni" pitchFamily="2" charset="-79"/>
              <a:cs typeface="Aharoni" pitchFamily="2" charset="-79"/>
            </a:endParaRPr>
          </a:p>
        </p:txBody>
      </p:sp>
      <p:sp>
        <p:nvSpPr>
          <p:cNvPr id="6" name="Content Placeholder 5"/>
          <p:cNvSpPr>
            <a:spLocks noGrp="1"/>
          </p:cNvSpPr>
          <p:nvPr>
            <p:ph idx="1"/>
          </p:nvPr>
        </p:nvSpPr>
        <p:spPr/>
        <p:txBody>
          <a:bodyPr>
            <a:normAutofit/>
          </a:bodyPr>
          <a:lstStyle/>
          <a:p>
            <a:r>
              <a:rPr lang="en-US" sz="2800" dirty="0" smtClean="0">
                <a:solidFill>
                  <a:schemeClr val="tx1">
                    <a:lumMod val="50000"/>
                    <a:lumOff val="50000"/>
                  </a:schemeClr>
                </a:solidFill>
              </a:rPr>
              <a:t>Welcome</a:t>
            </a:r>
          </a:p>
          <a:p>
            <a:r>
              <a:rPr lang="en-US" sz="2800" dirty="0" smtClean="0">
                <a:solidFill>
                  <a:schemeClr val="tx1">
                    <a:lumMod val="50000"/>
                    <a:lumOff val="50000"/>
                  </a:schemeClr>
                </a:solidFill>
              </a:rPr>
              <a:t>Introductions</a:t>
            </a:r>
          </a:p>
          <a:p>
            <a:r>
              <a:rPr lang="en-US" sz="2800" dirty="0" smtClean="0">
                <a:solidFill>
                  <a:schemeClr val="tx1">
                    <a:lumMod val="50000"/>
                    <a:lumOff val="50000"/>
                  </a:schemeClr>
                </a:solidFill>
              </a:rPr>
              <a:t>One Night Without A Home</a:t>
            </a:r>
          </a:p>
          <a:p>
            <a:r>
              <a:rPr lang="en-US" sz="2800" dirty="0" smtClean="0">
                <a:solidFill>
                  <a:schemeClr val="tx1">
                    <a:lumMod val="50000"/>
                    <a:lumOff val="50000"/>
                  </a:schemeClr>
                </a:solidFill>
              </a:rPr>
              <a:t>Human Needs Conference</a:t>
            </a:r>
          </a:p>
          <a:p>
            <a:r>
              <a:rPr lang="en-US" sz="2800" dirty="0" smtClean="0">
                <a:solidFill>
                  <a:schemeClr val="tx1">
                    <a:lumMod val="50000"/>
                    <a:lumOff val="50000"/>
                  </a:schemeClr>
                </a:solidFill>
              </a:rPr>
              <a:t>Committee updates and break-out work</a:t>
            </a:r>
          </a:p>
          <a:p>
            <a:r>
              <a:rPr lang="en-US" sz="2800" dirty="0" smtClean="0">
                <a:solidFill>
                  <a:schemeClr val="tx1">
                    <a:lumMod val="50000"/>
                    <a:lumOff val="50000"/>
                  </a:schemeClr>
                </a:solidFill>
              </a:rPr>
              <a:t>Closing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pic>
        <p:nvPicPr>
          <p:cNvPr id="4" name="Content Placeholder 3" descr="Hello my name is.jpg"/>
          <p:cNvPicPr>
            <a:picLocks noGrp="1" noChangeAspect="1"/>
          </p:cNvPicPr>
          <p:nvPr>
            <p:ph idx="1"/>
          </p:nvPr>
        </p:nvPicPr>
        <p:blipFill>
          <a:blip r:embed="rId2" cstate="print"/>
          <a:stretch>
            <a:fillRect/>
          </a:stretch>
        </p:blipFill>
        <p:spPr>
          <a:xfrm>
            <a:off x="990600" y="1600200"/>
            <a:ext cx="6936826" cy="402336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NIGHT WITHOUT A HOME</a:t>
            </a:r>
            <a:endParaRPr lang="en-US" dirty="0"/>
          </a:p>
        </p:txBody>
      </p:sp>
      <p:sp>
        <p:nvSpPr>
          <p:cNvPr id="3" name="Content Placeholder 2"/>
          <p:cNvSpPr>
            <a:spLocks noGrp="1"/>
          </p:cNvSpPr>
          <p:nvPr>
            <p:ph idx="1"/>
          </p:nvPr>
        </p:nvSpPr>
        <p:spPr>
          <a:xfrm>
            <a:off x="457200" y="1600200"/>
            <a:ext cx="8229600" cy="4495800"/>
          </a:xfrm>
        </p:spPr>
        <p:txBody>
          <a:bodyPr>
            <a:normAutofit/>
          </a:bodyPr>
          <a:lstStyle/>
          <a:p>
            <a:pPr>
              <a:buNone/>
            </a:pPr>
            <a:r>
              <a:rPr lang="en-US" dirty="0" smtClean="0"/>
              <a:t>	</a:t>
            </a:r>
            <a:r>
              <a:rPr lang="en-US" sz="2800" dirty="0" smtClean="0">
                <a:solidFill>
                  <a:schemeClr val="accent2">
                    <a:lumMod val="75000"/>
                  </a:schemeClr>
                </a:solidFill>
              </a:rPr>
              <a:t>Tuesday, November 19 	4:00 pm</a:t>
            </a:r>
          </a:p>
          <a:p>
            <a:pPr>
              <a:buNone/>
            </a:pPr>
            <a:r>
              <a:rPr lang="en-US" sz="2800" dirty="0" smtClean="0">
                <a:solidFill>
                  <a:schemeClr val="accent2">
                    <a:lumMod val="75000"/>
                  </a:schemeClr>
                </a:solidFill>
              </a:rPr>
              <a:t>	Wednesday, November 20	7:00 am</a:t>
            </a:r>
          </a:p>
          <a:p>
            <a:pPr>
              <a:buNone/>
            </a:pPr>
            <a:r>
              <a:rPr lang="en-US" dirty="0" smtClean="0"/>
              <a:t>	</a:t>
            </a:r>
            <a:r>
              <a:rPr lang="en-US" sz="2400" dirty="0" smtClean="0"/>
              <a:t>Start at Salvation Army, will walk to Bergfeld Park for Homelessness program and overnight stay. Early rise with breakfast from Salvation Army Canteen. Lessons learned discussion. Walk back to Salvation Army. Work, School, or Home.</a:t>
            </a:r>
            <a:endParaRPr lang="en-US" dirty="0" smtClean="0"/>
          </a:p>
          <a:p>
            <a:pPr algn="ctr">
              <a:buNone/>
            </a:pPr>
            <a:r>
              <a:rPr lang="en-US" dirty="0" smtClean="0"/>
              <a:t>	</a:t>
            </a:r>
            <a:r>
              <a:rPr lang="en-US" b="1" dirty="0" smtClean="0">
                <a:solidFill>
                  <a:schemeClr val="accent2">
                    <a:lumMod val="75000"/>
                  </a:schemeClr>
                </a:solidFill>
              </a:rPr>
              <a:t>REGISTER TODAY!  </a:t>
            </a:r>
            <a:r>
              <a:rPr lang="en-US" sz="2400" dirty="0" smtClean="0">
                <a:solidFill>
                  <a:schemeClr val="accent2"/>
                </a:solidFill>
                <a:hlinkClick r:id="rId2"/>
              </a:rPr>
              <a:t>www.ETHNN.org</a:t>
            </a:r>
            <a:endParaRPr lang="en-US" sz="2400" dirty="0" smtClean="0">
              <a:solidFill>
                <a:schemeClr val="accent2"/>
              </a:solidFill>
            </a:endParaRPr>
          </a:p>
          <a:p>
            <a:pPr algn="ctr">
              <a:buNone/>
            </a:pPr>
            <a:r>
              <a:rPr lang="en-US" sz="2400" dirty="0" smtClean="0">
                <a:solidFill>
                  <a:schemeClr val="accent2">
                    <a:lumMod val="75000"/>
                  </a:schemeClr>
                </a:solidFill>
              </a:rPr>
              <a:t>FORWARD INVITATION TO FRIENDS, FAMILY, AND COLLEAGUES</a:t>
            </a:r>
            <a:endParaRPr lang="en-US" sz="2400" dirty="0">
              <a:solidFill>
                <a:schemeClr val="accent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NEEDS CONFERENCE</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dirty="0" smtClean="0">
                <a:solidFill>
                  <a:schemeClr val="accent2">
                    <a:lumMod val="75000"/>
                  </a:schemeClr>
                </a:solidFill>
              </a:rPr>
              <a:t>Monday, December 2</a:t>
            </a:r>
          </a:p>
          <a:p>
            <a:pPr>
              <a:buNone/>
            </a:pPr>
            <a:r>
              <a:rPr lang="en-US" dirty="0" smtClean="0">
                <a:solidFill>
                  <a:schemeClr val="accent2">
                    <a:lumMod val="75000"/>
                  </a:schemeClr>
                </a:solidFill>
              </a:rPr>
              <a:t>	1:00 – 5:00</a:t>
            </a:r>
          </a:p>
          <a:p>
            <a:pPr>
              <a:buNone/>
            </a:pPr>
            <a:r>
              <a:rPr lang="en-US" dirty="0" smtClean="0"/>
              <a:t>	Tyler Junior College West Campus</a:t>
            </a:r>
          </a:p>
          <a:p>
            <a:pPr>
              <a:buNone/>
            </a:pPr>
            <a:endParaRPr lang="en-US" dirty="0" smtClean="0"/>
          </a:p>
          <a:p>
            <a:pPr algn="ctr">
              <a:buNone/>
            </a:pPr>
            <a:r>
              <a:rPr lang="en-US" b="1" dirty="0" smtClean="0">
                <a:solidFill>
                  <a:schemeClr val="accent2">
                    <a:lumMod val="75000"/>
                  </a:schemeClr>
                </a:solidFill>
              </a:rPr>
              <a:t>REGISTER TODAY! </a:t>
            </a:r>
            <a:r>
              <a:rPr lang="en-US" dirty="0" smtClean="0">
                <a:solidFill>
                  <a:schemeClr val="accent2">
                    <a:lumMod val="75000"/>
                  </a:schemeClr>
                </a:solidFill>
                <a:hlinkClick r:id="rId2"/>
              </a:rPr>
              <a:t>www.ETHNN.org</a:t>
            </a:r>
            <a:endParaRPr lang="en-US" dirty="0" smtClean="0">
              <a:solidFill>
                <a:schemeClr val="accent2">
                  <a:lumMod val="75000"/>
                </a:schemeClr>
              </a:solidFill>
            </a:endParaRPr>
          </a:p>
          <a:p>
            <a:pPr algn="ctr">
              <a:buNone/>
            </a:pPr>
            <a:r>
              <a:rPr lang="en-US" dirty="0" smtClean="0">
                <a:solidFill>
                  <a:schemeClr val="accent2">
                    <a:lumMod val="75000"/>
                  </a:schemeClr>
                </a:solidFill>
              </a:rPr>
              <a:t>FORWARD INVITATION TO COLLEAGUES OR SHARE DISTRIBUTION LIST &amp; WE WILL SEND IT</a:t>
            </a:r>
          </a:p>
          <a:p>
            <a:pPr>
              <a:buNone/>
            </a:pP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CONFERENCE</a:t>
            </a:r>
            <a:endParaRPr lang="en-US" dirty="0"/>
          </a:p>
        </p:txBody>
      </p:sp>
      <p:sp>
        <p:nvSpPr>
          <p:cNvPr id="3" name="Content Placeholder 2"/>
          <p:cNvSpPr>
            <a:spLocks noGrp="1"/>
          </p:cNvSpPr>
          <p:nvPr>
            <p:ph idx="1"/>
          </p:nvPr>
        </p:nvSpPr>
        <p:spPr/>
        <p:txBody>
          <a:bodyPr/>
          <a:lstStyle/>
          <a:p>
            <a:pPr>
              <a:buNone/>
            </a:pPr>
            <a:r>
              <a:rPr lang="en-US" b="1" dirty="0" smtClean="0"/>
              <a:t>Poverty Conference</a:t>
            </a:r>
          </a:p>
          <a:p>
            <a:pPr>
              <a:buNone/>
            </a:pPr>
            <a:r>
              <a:rPr lang="en-US" dirty="0" smtClean="0"/>
              <a:t>	</a:t>
            </a:r>
            <a:r>
              <a:rPr lang="en-US" dirty="0" smtClean="0">
                <a:solidFill>
                  <a:schemeClr val="accent2">
                    <a:lumMod val="75000"/>
                  </a:schemeClr>
                </a:solidFill>
              </a:rPr>
              <a:t>April 14, 2014</a:t>
            </a:r>
          </a:p>
          <a:p>
            <a:pPr>
              <a:buNone/>
            </a:pPr>
            <a:r>
              <a:rPr lang="en-US" dirty="0" smtClean="0">
                <a:solidFill>
                  <a:schemeClr val="accent2">
                    <a:lumMod val="75000"/>
                  </a:schemeClr>
                </a:solidFill>
              </a:rPr>
              <a:t>	1:00 – 5:00</a:t>
            </a:r>
          </a:p>
          <a:p>
            <a:pPr>
              <a:buNone/>
            </a:pPr>
            <a:r>
              <a:rPr lang="en-US" dirty="0" smtClean="0"/>
              <a:t>	Tyler Junior College West Campus</a:t>
            </a:r>
          </a:p>
          <a:p>
            <a:pPr>
              <a:buNone/>
            </a:pPr>
            <a:endParaRPr lang="en-US" dirty="0" smtClean="0"/>
          </a:p>
          <a:p>
            <a:pPr algn="ctr">
              <a:buNone/>
            </a:pPr>
            <a:r>
              <a:rPr lang="en-US" b="1" dirty="0" smtClean="0">
                <a:solidFill>
                  <a:schemeClr val="accent2">
                    <a:lumMod val="75000"/>
                  </a:schemeClr>
                </a:solidFill>
              </a:rPr>
              <a:t>SAVE THE DATE!</a:t>
            </a:r>
          </a:p>
          <a:p>
            <a:pPr algn="ctr">
              <a:buNone/>
            </a:pPr>
            <a:r>
              <a:rPr lang="en-US" dirty="0" smtClean="0">
                <a:solidFill>
                  <a:schemeClr val="accent2">
                    <a:lumMod val="75000"/>
                  </a:schemeClr>
                </a:solidFill>
              </a:rPr>
              <a:t>www.ETHNN.org</a:t>
            </a:r>
          </a:p>
          <a:p>
            <a:pPr>
              <a:buNone/>
            </a:pP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COMMITTEE </a:t>
            </a:r>
            <a:r>
              <a:rPr lang="en-US" b="1" dirty="0" smtClean="0"/>
              <a:t>WORK </a:t>
            </a:r>
            <a:r>
              <a:rPr lang="en-US" b="1" dirty="0" smtClean="0"/>
              <a:t>GROUPS</a:t>
            </a:r>
            <a:endParaRPr lang="en-US" b="1" dirty="0"/>
          </a:p>
        </p:txBody>
      </p:sp>
      <p:graphicFrame>
        <p:nvGraphicFramePr>
          <p:cNvPr id="4" name="Content Placeholder 3"/>
          <p:cNvGraphicFramePr>
            <a:graphicFrameLocks noGrp="1"/>
          </p:cNvGraphicFramePr>
          <p:nvPr>
            <p:ph idx="1"/>
          </p:nvPr>
        </p:nvGraphicFramePr>
        <p:xfrm>
          <a:off x="457200" y="1600200"/>
          <a:ext cx="8229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dreamstime_m_6057159-150x150.jpg"/>
          <p:cNvPicPr>
            <a:picLocks noChangeAspect="1"/>
          </p:cNvPicPr>
          <p:nvPr/>
        </p:nvPicPr>
        <p:blipFill>
          <a:blip r:embed="rId7" cstate="print"/>
          <a:stretch>
            <a:fillRect/>
          </a:stretch>
        </p:blipFill>
        <p:spPr>
          <a:xfrm>
            <a:off x="4038600" y="4648200"/>
            <a:ext cx="1428750" cy="1428750"/>
          </a:xfrm>
          <a:prstGeom prst="rect">
            <a:avLst/>
          </a:prstGeom>
          <a:ln>
            <a:noFill/>
          </a:ln>
          <a:effectLst>
            <a:outerShdw blurRad="292100" dist="139700" dir="2700000" algn="tl" rotWithShape="0">
              <a:srgbClr val="333333">
                <a:alpha val="65000"/>
              </a:srgbClr>
            </a:outerShdw>
          </a:effectLst>
        </p:spPr>
      </p:pic>
      <p:pic>
        <p:nvPicPr>
          <p:cNvPr id="6" name="Picture 5" descr="woman studying - ED.JPG"/>
          <p:cNvPicPr>
            <a:picLocks noChangeAspect="1"/>
          </p:cNvPicPr>
          <p:nvPr/>
        </p:nvPicPr>
        <p:blipFill>
          <a:blip r:embed="rId8" cstate="print"/>
          <a:srcRect b="31818"/>
          <a:stretch>
            <a:fillRect/>
          </a:stretch>
        </p:blipFill>
        <p:spPr>
          <a:xfrm>
            <a:off x="4038600" y="1600200"/>
            <a:ext cx="1342700" cy="1371600"/>
          </a:xfrm>
          <a:prstGeom prst="rect">
            <a:avLst/>
          </a:prstGeom>
          <a:ln>
            <a:noFill/>
          </a:ln>
          <a:effectLst>
            <a:outerShdw blurRad="292100" dist="139700" dir="2700000" algn="tl" rotWithShape="0">
              <a:srgbClr val="333333">
                <a:alpha val="65000"/>
              </a:srgbClr>
            </a:outerShdw>
          </a:effectLst>
        </p:spPr>
      </p:pic>
      <p:pic>
        <p:nvPicPr>
          <p:cNvPr id="7" name="Picture 6" descr="dreamstime_l_157249841-150x150.jpg"/>
          <p:cNvPicPr>
            <a:picLocks noChangeAspect="1"/>
          </p:cNvPicPr>
          <p:nvPr/>
        </p:nvPicPr>
        <p:blipFill>
          <a:blip r:embed="rId9" cstate="print"/>
          <a:stretch>
            <a:fillRect/>
          </a:stretch>
        </p:blipFill>
        <p:spPr>
          <a:xfrm>
            <a:off x="4038600" y="3124200"/>
            <a:ext cx="1428750" cy="142875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8593</TotalTime>
  <Words>130</Words>
  <Application>Microsoft Office PowerPoint</Application>
  <PresentationFormat>On-screen Show (4:3)</PresentationFormat>
  <Paragraphs>66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ETHNN Mission</vt:lpstr>
      <vt:lpstr>COLLABORATION is…</vt:lpstr>
      <vt:lpstr>Agenda</vt:lpstr>
      <vt:lpstr>Introductions</vt:lpstr>
      <vt:lpstr>ONE NIGHT WITHOUT A HOME</vt:lpstr>
      <vt:lpstr>HUMAN NEEDS CONFERENCE</vt:lpstr>
      <vt:lpstr>POVERTY CONFERENCE</vt:lpstr>
      <vt:lpstr>COMMITTEE WORK GROUPS</vt:lpstr>
      <vt:lpstr>Slide 10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Network</dc:title>
  <dc:creator>Ryan Hazlewood</dc:creator>
  <cp:lastModifiedBy>Christina Fulsom</cp:lastModifiedBy>
  <cp:revision>391</cp:revision>
  <dcterms:created xsi:type="dcterms:W3CDTF">2012-09-08T16:48:40Z</dcterms:created>
  <dcterms:modified xsi:type="dcterms:W3CDTF">2013-11-11T02:54:29Z</dcterms:modified>
</cp:coreProperties>
</file>