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5" r:id="rId3"/>
    <p:sldId id="325" r:id="rId4"/>
    <p:sldId id="259" r:id="rId5"/>
    <p:sldId id="304" r:id="rId6"/>
    <p:sldId id="323" r:id="rId7"/>
    <p:sldId id="319" r:id="rId8"/>
    <p:sldId id="311" r:id="rId9"/>
    <p:sldId id="327" r:id="rId10"/>
    <p:sldId id="328" r:id="rId11"/>
    <p:sldId id="326" r:id="rId12"/>
    <p:sldId id="318" r:id="rId13"/>
    <p:sldId id="293" r:id="rId14"/>
    <p:sldId id="329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7" autoAdjust="0"/>
    <p:restoredTop sz="86391" autoAdjust="0"/>
  </p:normalViewPr>
  <p:slideViewPr>
    <p:cSldViewPr>
      <p:cViewPr varScale="1">
        <p:scale>
          <a:sx n="95" d="100"/>
          <a:sy n="95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6DD9A-3E5A-4E6E-A381-364C2EF62D9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BD41B21-EE88-4D1A-8C15-C43FE3A9E34B}">
      <dgm:prSet custT="1"/>
      <dgm:spPr/>
      <dgm:t>
        <a:bodyPr/>
        <a:lstStyle/>
        <a:p>
          <a:pPr rtl="0"/>
          <a:r>
            <a:rPr lang="en-US" sz="3600" dirty="0" smtClean="0"/>
            <a:t>Education	Fred Peters</a:t>
          </a:r>
          <a:endParaRPr lang="en-US" sz="3600" dirty="0"/>
        </a:p>
      </dgm:t>
    </dgm:pt>
    <dgm:pt modelId="{23F2B4C7-896F-4E75-A0F9-87F2B05D3395}" type="parTrans" cxnId="{FA074713-E802-4053-81A7-EAEF5CE007FF}">
      <dgm:prSet/>
      <dgm:spPr/>
      <dgm:t>
        <a:bodyPr/>
        <a:lstStyle/>
        <a:p>
          <a:endParaRPr lang="en-US"/>
        </a:p>
      </dgm:t>
    </dgm:pt>
    <dgm:pt modelId="{B3B94811-1D3F-4EF2-B58F-6193C4627A1F}" type="sibTrans" cxnId="{FA074713-E802-4053-81A7-EAEF5CE007FF}">
      <dgm:prSet/>
      <dgm:spPr/>
      <dgm:t>
        <a:bodyPr/>
        <a:lstStyle/>
        <a:p>
          <a:endParaRPr lang="en-US"/>
        </a:p>
      </dgm:t>
    </dgm:pt>
    <dgm:pt modelId="{2321C2B5-1FDB-4193-8191-94790E4258B9}">
      <dgm:prSet custT="1"/>
      <dgm:spPr/>
      <dgm:t>
        <a:bodyPr/>
        <a:lstStyle/>
        <a:p>
          <a:pPr rtl="0"/>
          <a:r>
            <a:rPr lang="en-US" sz="3600" dirty="0" smtClean="0"/>
            <a:t>Employment	John David Carrasco</a:t>
          </a:r>
          <a:endParaRPr lang="en-US" sz="3600" dirty="0"/>
        </a:p>
      </dgm:t>
    </dgm:pt>
    <dgm:pt modelId="{E3CFEFDF-BCE3-4564-BC2B-833CF84AA75A}" type="parTrans" cxnId="{FAC5F8B7-11F2-4E3B-8DE5-AE027BCD7438}">
      <dgm:prSet/>
      <dgm:spPr/>
      <dgm:t>
        <a:bodyPr/>
        <a:lstStyle/>
        <a:p>
          <a:endParaRPr lang="en-US"/>
        </a:p>
      </dgm:t>
    </dgm:pt>
    <dgm:pt modelId="{87D00B33-10DF-4A5F-A286-954A2F9BCC18}" type="sibTrans" cxnId="{FAC5F8B7-11F2-4E3B-8DE5-AE027BCD7438}">
      <dgm:prSet/>
      <dgm:spPr/>
      <dgm:t>
        <a:bodyPr/>
        <a:lstStyle/>
        <a:p>
          <a:endParaRPr lang="en-US"/>
        </a:p>
      </dgm:t>
    </dgm:pt>
    <dgm:pt modelId="{C63D6376-DA50-48C6-B998-BF4F4084C439}">
      <dgm:prSet custT="1"/>
      <dgm:spPr/>
      <dgm:t>
        <a:bodyPr/>
        <a:lstStyle/>
        <a:p>
          <a:pPr rtl="0"/>
          <a:r>
            <a:rPr lang="en-US" sz="3600" dirty="0" smtClean="0"/>
            <a:t>Healthcare	Linda </a:t>
          </a:r>
          <a:r>
            <a:rPr lang="en-US" sz="3600" dirty="0" err="1" smtClean="0"/>
            <a:t>Oyer</a:t>
          </a:r>
          <a:endParaRPr lang="en-US" sz="3600" dirty="0"/>
        </a:p>
      </dgm:t>
    </dgm:pt>
    <dgm:pt modelId="{7DB111B3-2CB7-4541-85E0-0C481155B9DE}" type="parTrans" cxnId="{28DDE145-3F33-466A-AFFF-7AC8075012EA}">
      <dgm:prSet/>
      <dgm:spPr/>
      <dgm:t>
        <a:bodyPr/>
        <a:lstStyle/>
        <a:p>
          <a:endParaRPr lang="en-US"/>
        </a:p>
      </dgm:t>
    </dgm:pt>
    <dgm:pt modelId="{F564309B-631E-4018-AF72-420023B28E05}" type="sibTrans" cxnId="{28DDE145-3F33-466A-AFFF-7AC8075012EA}">
      <dgm:prSet/>
      <dgm:spPr/>
      <dgm:t>
        <a:bodyPr/>
        <a:lstStyle/>
        <a:p>
          <a:endParaRPr lang="en-US"/>
        </a:p>
      </dgm:t>
    </dgm:pt>
    <dgm:pt modelId="{4210DCB7-ABC7-44C4-95B4-7905B214E9DB}">
      <dgm:prSet custT="1"/>
      <dgm:spPr/>
      <dgm:t>
        <a:bodyPr/>
        <a:lstStyle/>
        <a:p>
          <a:pPr rtl="0"/>
          <a:r>
            <a:rPr lang="en-US" sz="3600" dirty="0" smtClean="0"/>
            <a:t>Housing		Kelli Perry</a:t>
          </a:r>
          <a:endParaRPr lang="en-US" sz="3600" dirty="0"/>
        </a:p>
      </dgm:t>
    </dgm:pt>
    <dgm:pt modelId="{50798F0C-EF5B-44FC-AABA-5534739F4BC8}" type="parTrans" cxnId="{A8F649B5-0401-4FB7-B506-DA059C909CCC}">
      <dgm:prSet/>
      <dgm:spPr/>
      <dgm:t>
        <a:bodyPr/>
        <a:lstStyle/>
        <a:p>
          <a:endParaRPr lang="en-US"/>
        </a:p>
      </dgm:t>
    </dgm:pt>
    <dgm:pt modelId="{02AE4EC0-368E-4F64-AB5F-213761C8C0D8}" type="sibTrans" cxnId="{A8F649B5-0401-4FB7-B506-DA059C909CCC}">
      <dgm:prSet/>
      <dgm:spPr/>
      <dgm:t>
        <a:bodyPr/>
        <a:lstStyle/>
        <a:p>
          <a:endParaRPr lang="en-US"/>
        </a:p>
      </dgm:t>
    </dgm:pt>
    <dgm:pt modelId="{F6591291-DE9A-4D71-BBD6-1D0546E448C9}" type="pres">
      <dgm:prSet presAssocID="{78D6DD9A-3E5A-4E6E-A381-364C2EF62D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DD5642-72E5-474B-8B22-32EF30735347}" type="pres">
      <dgm:prSet presAssocID="{4BD41B21-EE88-4D1A-8C15-C43FE3A9E34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40FDF-1C40-4806-8302-3B73B94D7F25}" type="pres">
      <dgm:prSet presAssocID="{B3B94811-1D3F-4EF2-B58F-6193C4627A1F}" presName="spacer" presStyleCnt="0"/>
      <dgm:spPr/>
    </dgm:pt>
    <dgm:pt modelId="{15EC0BF6-EFBB-47D6-AFAB-F79A375458E5}" type="pres">
      <dgm:prSet presAssocID="{2321C2B5-1FDB-4193-8191-94790E4258B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F7F25-42EE-4B09-9E7D-402B811C642D}" type="pres">
      <dgm:prSet presAssocID="{87D00B33-10DF-4A5F-A286-954A2F9BCC18}" presName="spacer" presStyleCnt="0"/>
      <dgm:spPr/>
    </dgm:pt>
    <dgm:pt modelId="{AECF802F-D5C1-47E2-9366-A63C50BB4E17}" type="pres">
      <dgm:prSet presAssocID="{C63D6376-DA50-48C6-B998-BF4F4084C43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6E77B-D1B2-4F47-8F54-BAB2D2AA14B3}" type="pres">
      <dgm:prSet presAssocID="{F564309B-631E-4018-AF72-420023B28E05}" presName="spacer" presStyleCnt="0"/>
      <dgm:spPr/>
    </dgm:pt>
    <dgm:pt modelId="{40362162-723B-4FAD-A134-B44EB233BAAC}" type="pres">
      <dgm:prSet presAssocID="{4210DCB7-ABC7-44C4-95B4-7905B214E9D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68069D-4E76-4BEB-9E7C-0EC0BA2FA191}" type="presOf" srcId="{4210DCB7-ABC7-44C4-95B4-7905B214E9DB}" destId="{40362162-723B-4FAD-A134-B44EB233BAAC}" srcOrd="0" destOrd="0" presId="urn:microsoft.com/office/officeart/2005/8/layout/vList2"/>
    <dgm:cxn modelId="{F3C38281-2AA8-4B7F-BE3B-4988710375E6}" type="presOf" srcId="{78D6DD9A-3E5A-4E6E-A381-364C2EF62D9E}" destId="{F6591291-DE9A-4D71-BBD6-1D0546E448C9}" srcOrd="0" destOrd="0" presId="urn:microsoft.com/office/officeart/2005/8/layout/vList2"/>
    <dgm:cxn modelId="{FA074713-E802-4053-81A7-EAEF5CE007FF}" srcId="{78D6DD9A-3E5A-4E6E-A381-364C2EF62D9E}" destId="{4BD41B21-EE88-4D1A-8C15-C43FE3A9E34B}" srcOrd="0" destOrd="0" parTransId="{23F2B4C7-896F-4E75-A0F9-87F2B05D3395}" sibTransId="{B3B94811-1D3F-4EF2-B58F-6193C4627A1F}"/>
    <dgm:cxn modelId="{A3B38C27-5768-4DD5-946A-2B821D0BC86C}" type="presOf" srcId="{C63D6376-DA50-48C6-B998-BF4F4084C439}" destId="{AECF802F-D5C1-47E2-9366-A63C50BB4E17}" srcOrd="0" destOrd="0" presId="urn:microsoft.com/office/officeart/2005/8/layout/vList2"/>
    <dgm:cxn modelId="{4ED5A855-C1BD-416D-A024-3747AB8D17F9}" type="presOf" srcId="{4BD41B21-EE88-4D1A-8C15-C43FE3A9E34B}" destId="{A7DD5642-72E5-474B-8B22-32EF30735347}" srcOrd="0" destOrd="0" presId="urn:microsoft.com/office/officeart/2005/8/layout/vList2"/>
    <dgm:cxn modelId="{28DDE145-3F33-466A-AFFF-7AC8075012EA}" srcId="{78D6DD9A-3E5A-4E6E-A381-364C2EF62D9E}" destId="{C63D6376-DA50-48C6-B998-BF4F4084C439}" srcOrd="2" destOrd="0" parTransId="{7DB111B3-2CB7-4541-85E0-0C481155B9DE}" sibTransId="{F564309B-631E-4018-AF72-420023B28E05}"/>
    <dgm:cxn modelId="{FAC5F8B7-11F2-4E3B-8DE5-AE027BCD7438}" srcId="{78D6DD9A-3E5A-4E6E-A381-364C2EF62D9E}" destId="{2321C2B5-1FDB-4193-8191-94790E4258B9}" srcOrd="1" destOrd="0" parTransId="{E3CFEFDF-BCE3-4564-BC2B-833CF84AA75A}" sibTransId="{87D00B33-10DF-4A5F-A286-954A2F9BCC18}"/>
    <dgm:cxn modelId="{A8F649B5-0401-4FB7-B506-DA059C909CCC}" srcId="{78D6DD9A-3E5A-4E6E-A381-364C2EF62D9E}" destId="{4210DCB7-ABC7-44C4-95B4-7905B214E9DB}" srcOrd="3" destOrd="0" parTransId="{50798F0C-EF5B-44FC-AABA-5534739F4BC8}" sibTransId="{02AE4EC0-368E-4F64-AB5F-213761C8C0D8}"/>
    <dgm:cxn modelId="{33EC42BA-6C47-488D-9C0D-2B4CC571B03D}" type="presOf" srcId="{2321C2B5-1FDB-4193-8191-94790E4258B9}" destId="{15EC0BF6-EFBB-47D6-AFAB-F79A375458E5}" srcOrd="0" destOrd="0" presId="urn:microsoft.com/office/officeart/2005/8/layout/vList2"/>
    <dgm:cxn modelId="{DCB5BE56-29BA-4B7E-B5AA-1567AE9D35FE}" type="presParOf" srcId="{F6591291-DE9A-4D71-BBD6-1D0546E448C9}" destId="{A7DD5642-72E5-474B-8B22-32EF30735347}" srcOrd="0" destOrd="0" presId="urn:microsoft.com/office/officeart/2005/8/layout/vList2"/>
    <dgm:cxn modelId="{6670BB38-DD0B-4681-A73F-9F64E6F90158}" type="presParOf" srcId="{F6591291-DE9A-4D71-BBD6-1D0546E448C9}" destId="{A1A40FDF-1C40-4806-8302-3B73B94D7F25}" srcOrd="1" destOrd="0" presId="urn:microsoft.com/office/officeart/2005/8/layout/vList2"/>
    <dgm:cxn modelId="{8DDDE885-0319-4251-BCA3-0ABA90BAB88D}" type="presParOf" srcId="{F6591291-DE9A-4D71-BBD6-1D0546E448C9}" destId="{15EC0BF6-EFBB-47D6-AFAB-F79A375458E5}" srcOrd="2" destOrd="0" presId="urn:microsoft.com/office/officeart/2005/8/layout/vList2"/>
    <dgm:cxn modelId="{A55962AD-FA3B-47EB-A738-9795BE2F56F6}" type="presParOf" srcId="{F6591291-DE9A-4D71-BBD6-1D0546E448C9}" destId="{892F7F25-42EE-4B09-9E7D-402B811C642D}" srcOrd="3" destOrd="0" presId="urn:microsoft.com/office/officeart/2005/8/layout/vList2"/>
    <dgm:cxn modelId="{5892BA7C-9AC3-4678-8439-B2F2E8872AE6}" type="presParOf" srcId="{F6591291-DE9A-4D71-BBD6-1D0546E448C9}" destId="{AECF802F-D5C1-47E2-9366-A63C50BB4E17}" srcOrd="4" destOrd="0" presId="urn:microsoft.com/office/officeart/2005/8/layout/vList2"/>
    <dgm:cxn modelId="{EED690AF-307C-4636-8C16-A9D13AF6B352}" type="presParOf" srcId="{F6591291-DE9A-4D71-BBD6-1D0546E448C9}" destId="{9926E77B-D1B2-4F47-8F54-BAB2D2AA14B3}" srcOrd="5" destOrd="0" presId="urn:microsoft.com/office/officeart/2005/8/layout/vList2"/>
    <dgm:cxn modelId="{482BE0FE-1E9F-4ED2-9D71-06983DFE9DAE}" type="presParOf" srcId="{F6591291-DE9A-4D71-BBD6-1D0546E448C9}" destId="{40362162-723B-4FAD-A134-B44EB233BA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D5642-72E5-474B-8B22-32EF30735347}">
      <dsp:nvSpPr>
        <dsp:cNvPr id="0" name=""/>
        <dsp:cNvSpPr/>
      </dsp:nvSpPr>
      <dsp:spPr>
        <a:xfrm>
          <a:off x="0" y="34619"/>
          <a:ext cx="8229600" cy="992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Education	Fred Peters</a:t>
          </a:r>
          <a:endParaRPr lang="en-US" sz="3600" kern="1200" dirty="0"/>
        </a:p>
      </dsp:txBody>
      <dsp:txXfrm>
        <a:off x="0" y="34619"/>
        <a:ext cx="8229600" cy="992160"/>
      </dsp:txXfrm>
    </dsp:sp>
    <dsp:sp modelId="{15EC0BF6-EFBB-47D6-AFAB-F79A375458E5}">
      <dsp:nvSpPr>
        <dsp:cNvPr id="0" name=""/>
        <dsp:cNvSpPr/>
      </dsp:nvSpPr>
      <dsp:spPr>
        <a:xfrm>
          <a:off x="0" y="1179420"/>
          <a:ext cx="8229600" cy="992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Employment	John David Carrasco</a:t>
          </a:r>
          <a:endParaRPr lang="en-US" sz="3600" kern="1200" dirty="0"/>
        </a:p>
      </dsp:txBody>
      <dsp:txXfrm>
        <a:off x="0" y="1179420"/>
        <a:ext cx="8229600" cy="992160"/>
      </dsp:txXfrm>
    </dsp:sp>
    <dsp:sp modelId="{AECF802F-D5C1-47E2-9366-A63C50BB4E17}">
      <dsp:nvSpPr>
        <dsp:cNvPr id="0" name=""/>
        <dsp:cNvSpPr/>
      </dsp:nvSpPr>
      <dsp:spPr>
        <a:xfrm>
          <a:off x="0" y="2324220"/>
          <a:ext cx="8229600" cy="992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Healthcare	Linda </a:t>
          </a:r>
          <a:r>
            <a:rPr lang="en-US" sz="3600" kern="1200" dirty="0" err="1" smtClean="0"/>
            <a:t>Oyer</a:t>
          </a:r>
          <a:endParaRPr lang="en-US" sz="3600" kern="1200" dirty="0"/>
        </a:p>
      </dsp:txBody>
      <dsp:txXfrm>
        <a:off x="0" y="2324220"/>
        <a:ext cx="8229600" cy="992160"/>
      </dsp:txXfrm>
    </dsp:sp>
    <dsp:sp modelId="{40362162-723B-4FAD-A134-B44EB233BAAC}">
      <dsp:nvSpPr>
        <dsp:cNvPr id="0" name=""/>
        <dsp:cNvSpPr/>
      </dsp:nvSpPr>
      <dsp:spPr>
        <a:xfrm>
          <a:off x="0" y="3469020"/>
          <a:ext cx="8229600" cy="992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Housing		Kelli Perry</a:t>
          </a:r>
          <a:endParaRPr lang="en-US" sz="3600" kern="1200" dirty="0"/>
        </a:p>
      </dsp:txBody>
      <dsp:txXfrm>
        <a:off x="0" y="3469020"/>
        <a:ext cx="8229600" cy="99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E8804-9F4D-4C8F-B875-3B99CF6F23FD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2D1D2-7493-438F-9CBF-82C059D57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A28BA-825C-4312-9F3F-49E9DDD91C56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90722-B801-410F-9CF5-98E6968E1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0722-B801-410F-9CF5-98E6968E11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10400" cy="8382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>
            <a:normAutofit/>
          </a:bodyPr>
          <a:lstStyle>
            <a:lvl1pPr algn="l">
              <a:defRPr sz="3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logo-alo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353315" cy="134112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6211669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762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+mj-lt"/>
              </a:rPr>
              <a:t>Our mission is to strengthen services to meet diverse human needs through the 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  <a:latin typeface="+mj-lt"/>
              </a:rPr>
              <a:t>collaboration of individuals and organizations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533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32588E-ED04-4E90-AB40-44BCB7B02C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hnn.org/volunteer-for-point-in-time-survey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tyler.org/survey.php" TargetMode="External"/><Relationship Id="rId2" Type="http://schemas.openxmlformats.org/officeDocument/2006/relationships/hyperlink" Target="http://www.uwtyler.org/pages/nonprofit-development-center/educational-opportunit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sp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-al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4307" y="1508760"/>
            <a:ext cx="3875386" cy="384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6019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January 2013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Salvation Army submitted HUD CoC grant request for transitional housing.</a:t>
            </a:r>
          </a:p>
          <a:p>
            <a:r>
              <a:rPr lang="en-US" dirty="0" smtClean="0"/>
              <a:t>City of Tyler and Andrews Center were not able to submit grant. Not able to meet the 84% housing 16% supportive services threshold required by Texas Homeless Network.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in Time – January 24,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Texas Homeless Network is the lead agency </a:t>
            </a:r>
          </a:p>
          <a:p>
            <a:r>
              <a:rPr lang="en-US" dirty="0" smtClean="0"/>
              <a:t>Will meet Jan. 16 and 23. PATH Boardroom, 2pm.</a:t>
            </a:r>
          </a:p>
          <a:p>
            <a:r>
              <a:rPr lang="en-US" dirty="0" smtClean="0"/>
              <a:t>Volunteers &amp; Items needed </a:t>
            </a:r>
            <a:r>
              <a:rPr lang="en-US" sz="2500" dirty="0" smtClean="0">
                <a:hlinkClick r:id="rId2"/>
              </a:rPr>
              <a:t>http://www.ethnn.org/volunteer-for-point-in-time-survey.html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PIT Planning Team</a:t>
            </a:r>
          </a:p>
          <a:p>
            <a:pPr lvl="1"/>
            <a:r>
              <a:rPr lang="en-US" dirty="0" smtClean="0"/>
              <a:t>Greg Grubb			PATH</a:t>
            </a:r>
          </a:p>
          <a:p>
            <a:pPr lvl="1"/>
            <a:r>
              <a:rPr lang="en-US" dirty="0" smtClean="0"/>
              <a:t>Stephanie Guzman		ETCC</a:t>
            </a:r>
          </a:p>
          <a:p>
            <a:pPr lvl="1"/>
            <a:r>
              <a:rPr lang="en-US" dirty="0" smtClean="0"/>
              <a:t>Andrea Wilson		TSA</a:t>
            </a:r>
          </a:p>
          <a:p>
            <a:pPr lvl="1"/>
            <a:r>
              <a:rPr lang="en-US" dirty="0" smtClean="0"/>
              <a:t>Rev. Antonio Christian		Hwy. 80 Rescue Mission</a:t>
            </a:r>
          </a:p>
          <a:p>
            <a:pPr lvl="1"/>
            <a:r>
              <a:rPr lang="en-US" dirty="0" smtClean="0"/>
              <a:t>Jimmy Criswell		Gateway to Hope</a:t>
            </a:r>
          </a:p>
          <a:p>
            <a:pPr lvl="1"/>
            <a:r>
              <a:rPr lang="en-US" dirty="0" smtClean="0"/>
              <a:t>Phil Anderson			Volunteer</a:t>
            </a:r>
          </a:p>
          <a:p>
            <a:pPr lvl="1"/>
            <a:r>
              <a:rPr lang="en-US" dirty="0" smtClean="0"/>
              <a:t>Carla </a:t>
            </a:r>
            <a:r>
              <a:rPr lang="en-US" dirty="0" err="1" smtClean="0"/>
              <a:t>Carlock</a:t>
            </a:r>
            <a:r>
              <a:rPr lang="en-US" dirty="0" smtClean="0"/>
              <a:t>-Self		Andrews Center</a:t>
            </a:r>
          </a:p>
          <a:p>
            <a:pPr lvl="1"/>
            <a:r>
              <a:rPr lang="en-US" dirty="0" smtClean="0"/>
              <a:t>Christina </a:t>
            </a:r>
            <a:r>
              <a:rPr lang="en-US" dirty="0" err="1" smtClean="0"/>
              <a:t>Fulsom</a:t>
            </a:r>
            <a:r>
              <a:rPr lang="en-US" dirty="0" smtClean="0"/>
              <a:t>		ETHNN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Community Assessment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 DATA committee</a:t>
            </a:r>
          </a:p>
          <a:p>
            <a:pPr marL="914400" lvl="1" indent="-514350"/>
            <a:r>
              <a:rPr lang="en-US" dirty="0" smtClean="0"/>
              <a:t>Work with UT Tyler on final design, implementation, analysis, and dissemination.</a:t>
            </a:r>
          </a:p>
          <a:p>
            <a:pPr marL="914400" lvl="1" indent="-514350"/>
            <a:r>
              <a:rPr lang="en-US" dirty="0" smtClean="0"/>
              <a:t>Gather additional “expert” data to support our data collection.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Activities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Nonprofit Development Webinars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Way Nonprofit Development Center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United Way</a:t>
                      </a:r>
                      <a:r>
                        <a:rPr lang="en-US" baseline="0" dirty="0" smtClean="0">
                          <a:hlinkClick r:id="rId3"/>
                        </a:rPr>
                        <a:t> Community Assets and Needs Assessment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Now.</a:t>
                      </a:r>
                    </a:p>
                    <a:p>
                      <a:r>
                        <a:rPr lang="en-US" sz="1400" dirty="0" smtClean="0"/>
                        <a:t>Have collected 400 surveys and would</a:t>
                      </a:r>
                      <a:r>
                        <a:rPr lang="en-US" sz="1400" baseline="0" dirty="0" smtClean="0"/>
                        <a:t> like 200 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Way of Smith County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Reform: Implications for Part-Time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Thu.</a:t>
                      </a:r>
                      <a:r>
                        <a:rPr lang="en-US" baseline="0" dirty="0" smtClean="0"/>
                        <a:t> Jan. 24 3pm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CLASP Policy Solutions that work for low-income people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 in Time Homeless Survey and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Thu.</a:t>
                      </a:r>
                      <a:r>
                        <a:rPr lang="en-US" baseline="0" dirty="0" smtClean="0"/>
                        <a:t> Jan. 24</a:t>
                      </a:r>
                    </a:p>
                    <a:p>
                      <a:r>
                        <a:rPr lang="en-US" baseline="0" dirty="0" smtClean="0"/>
                        <a:t>3 – 7:30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ETHNN</a:t>
                      </a:r>
                    </a:p>
                    <a:p>
                      <a:r>
                        <a:rPr lang="en-US" dirty="0" smtClean="0"/>
                        <a:t>PIT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THANK YOU!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dirty="0" smtClean="0"/>
              <a:t>Next meeting</a:t>
            </a:r>
          </a:p>
          <a:p>
            <a:pPr algn="ctr">
              <a:buNone/>
            </a:pPr>
            <a:r>
              <a:rPr lang="en-US" sz="4000" b="1" dirty="0" smtClean="0"/>
              <a:t>Monday, January 14</a:t>
            </a:r>
          </a:p>
          <a:p>
            <a:pPr algn="ctr">
              <a:buNone/>
            </a:pPr>
            <a:r>
              <a:rPr lang="en-US" sz="4000" b="1" dirty="0" smtClean="0"/>
              <a:t>2:00 pm</a:t>
            </a:r>
          </a:p>
          <a:p>
            <a:pPr algn="ctr">
              <a:buNone/>
            </a:pPr>
            <a:r>
              <a:rPr lang="en-US" dirty="0" smtClean="0"/>
              <a:t>The Salvation Army Multipurpose 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Collaboration is a purposeful, strategic way of working that leverages the resources of each party for the benefit of all by coordinating activities and communicating information within an environment of trust and transparency.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14, 2013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Welcome &amp; Mission Statement</a:t>
            </a:r>
          </a:p>
          <a:p>
            <a:r>
              <a:rPr lang="en-US" dirty="0" smtClean="0"/>
              <a:t>December attendance &amp; meeting notes </a:t>
            </a:r>
          </a:p>
          <a:p>
            <a:r>
              <a:rPr lang="en-US" dirty="0" smtClean="0"/>
              <a:t>ETCF – ETHNN Fund</a:t>
            </a:r>
          </a:p>
          <a:p>
            <a:r>
              <a:rPr lang="en-US" dirty="0" smtClean="0"/>
              <a:t>Collaborative opportunities</a:t>
            </a:r>
          </a:p>
          <a:p>
            <a:r>
              <a:rPr lang="en-US" dirty="0" smtClean="0"/>
              <a:t>Point In Time Homeless Survey &amp; Count</a:t>
            </a:r>
          </a:p>
          <a:p>
            <a:r>
              <a:rPr lang="en-US" dirty="0" smtClean="0"/>
              <a:t>Work Groups</a:t>
            </a:r>
          </a:p>
          <a:p>
            <a:r>
              <a:rPr lang="en-US" dirty="0" smtClean="0"/>
              <a:t>Community Assessment</a:t>
            </a:r>
          </a:p>
          <a:p>
            <a:r>
              <a:rPr lang="en-US" dirty="0" smtClean="0"/>
              <a:t>Agency Updates</a:t>
            </a:r>
          </a:p>
          <a:p>
            <a:r>
              <a:rPr lang="en-US" dirty="0" smtClean="0"/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14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rtl="0" eaLnBrk="1" latinLnBrk="0" hangingPunct="1">
              <a:buNone/>
            </a:pPr>
            <a:endParaRPr lang="en-US" dirty="0" smtClean="0"/>
          </a:p>
          <a:p>
            <a:pPr algn="ctr" rtl="0" eaLnBrk="1" latinLnBrk="0" hangingPunct="1">
              <a:buNone/>
            </a:pPr>
            <a:r>
              <a:rPr lang="en-US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“To strengthen services to meet diverse human needs through the collaboration of individuals and organizations.”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at 12.10.12 Meeting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Chuck Barke'		UT Tyler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Dave Berry		Tyler Morning Telegraph / Fit City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Karen Boehm		United Way/2-1-1 Texas: East Texas Region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Amy Bradley		Veterans Administration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John David Carrasco	John David Media	</a:t>
            </a:r>
          </a:p>
          <a:p>
            <a:r>
              <a:rPr lang="it-IT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Rev. Antonio Christian	Hwy. 80 Rescue Mission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James Criswell		Gateway to Hope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Christina Fulsom	ETHNN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William Gilmore	Texas Association of Ex-Offenders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Julie Goodgame		The Salvation Army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Judith Guthrie		Gateway to Hope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Stephanie Guzman	East Texas Crisis Center	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Brenda Johnson		City of Tyler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at 12.10.12 Meeting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Teresa Jordan	East Texas Cares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Janet Majors		Tyler Compassionate Friends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Laura Mattheis	ETCIL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JD Meyer		Christian Wellness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Ctr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Linda Oyer		ETCADA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Kelli 	Perry		PATH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Fred 	Peters		Tyler Junior College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John Sims		Community volunteer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Herwanea Sirles	ETCIL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Irene Stinson	TASCA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Mary Vernau		Tyler Public Library	</a:t>
            </a:r>
          </a:p>
          <a:p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Skip 	Womack	The Andrews Center &amp; CRCG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Collaborative Activities for Housing</a:t>
            </a:r>
          </a:p>
          <a:p>
            <a:r>
              <a:rPr lang="en-US" dirty="0" smtClean="0"/>
              <a:t>Workgroups continued Community Assessment Review</a:t>
            </a:r>
          </a:p>
          <a:p>
            <a:r>
              <a:rPr lang="en-US" dirty="0" smtClean="0"/>
              <a:t>Steering Committee (Committee Chairs) Selected</a:t>
            </a:r>
          </a:p>
          <a:p>
            <a:r>
              <a:rPr lang="en-US" dirty="0" smtClean="0"/>
              <a:t>Reviewed Outcomes and Unduplicated Client Count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Steering Committee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ETHNN Steering Committee voted to establish a “Field of Interest” fund at East Texas Communities Foundation.</a:t>
            </a:r>
          </a:p>
          <a:p>
            <a:pPr lvl="1"/>
            <a:r>
              <a:rPr lang="en-US" dirty="0" smtClean="0"/>
              <a:t>ETHNN sets parameters for how funds are distributed. </a:t>
            </a:r>
          </a:p>
          <a:p>
            <a:pPr lvl="1"/>
            <a:r>
              <a:rPr lang="en-US" dirty="0" smtClean="0"/>
              <a:t>Steering Committee members vote of grants to distribute funds.</a:t>
            </a:r>
          </a:p>
          <a:p>
            <a:pPr lvl="1"/>
            <a:r>
              <a:rPr lang="en-US" dirty="0" smtClean="0"/>
              <a:t>They can only be distributed to Charitable Organizations.</a:t>
            </a:r>
          </a:p>
          <a:p>
            <a:pPr lvl="1"/>
            <a:r>
              <a:rPr lang="en-US" dirty="0" smtClean="0"/>
              <a:t>They can only be utilized to fund expenses for the purpose of ETHNN, not any one agency. </a:t>
            </a:r>
          </a:p>
          <a:p>
            <a:pPr lvl="1"/>
            <a:r>
              <a:rPr lang="en-US" dirty="0" smtClean="0"/>
              <a:t>Funds will not be spent on expenses that serve client populations directly.</a:t>
            </a:r>
          </a:p>
          <a:p>
            <a:pPr lvl="1"/>
            <a:r>
              <a:rPr lang="en-US" dirty="0" smtClean="0"/>
              <a:t>Example:	</a:t>
            </a:r>
          </a:p>
          <a:p>
            <a:pPr lvl="2"/>
            <a:r>
              <a:rPr lang="en-US" dirty="0" smtClean="0"/>
              <a:t>Community Assessment. Partnership with UT Tyler. </a:t>
            </a:r>
          </a:p>
          <a:p>
            <a:pPr lvl="2"/>
            <a:r>
              <a:rPr lang="en-US" dirty="0" smtClean="0"/>
              <a:t>Expense of software to design, gather, and analyze data.</a:t>
            </a:r>
          </a:p>
          <a:p>
            <a:pPr lvl="2"/>
            <a:r>
              <a:rPr lang="en-US" dirty="0" smtClean="0"/>
              <a:t>ETHNN Fund would “grant” funds for the purchase of the software.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4541</TotalTime>
  <Words>439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January 14, 2013 Agenda</vt:lpstr>
      <vt:lpstr>Mission statement</vt:lpstr>
      <vt:lpstr>Present at 12.10.12 Meeting (1)</vt:lpstr>
      <vt:lpstr>Present at 12.10.12 Meeting (2)</vt:lpstr>
      <vt:lpstr>December Notes</vt:lpstr>
      <vt:lpstr>Steering Committee</vt:lpstr>
      <vt:lpstr>ETHNN Fund</vt:lpstr>
      <vt:lpstr>Collaborative Opportunities</vt:lpstr>
      <vt:lpstr>Point in Time – January 24, 2013</vt:lpstr>
      <vt:lpstr>Community Assessment</vt:lpstr>
      <vt:lpstr>Community Activities</vt:lpstr>
      <vt:lpstr>Agency Updates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Network</dc:title>
  <dc:creator>Ryan Hazlewood</dc:creator>
  <cp:lastModifiedBy>Christina</cp:lastModifiedBy>
  <cp:revision>220</cp:revision>
  <dcterms:created xsi:type="dcterms:W3CDTF">2012-09-08T16:48:40Z</dcterms:created>
  <dcterms:modified xsi:type="dcterms:W3CDTF">2013-02-10T16:06:36Z</dcterms:modified>
</cp:coreProperties>
</file>