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charts/chart18.xml" ContentType="application/vnd.openxmlformats-officedocument.drawingml.chart+xml"/>
  <Override PartName="/ppt/charts/chart27.xml" ContentType="application/vnd.openxmlformats-officedocument.drawingml.chart+xml"/>
  <Override PartName="/ppt/charts/chart36.xml" ContentType="application/vnd.openxmlformats-officedocument.drawingml.chart+xml"/>
  <Override PartName="/ppt/charts/chart3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25.xml" ContentType="application/vnd.openxmlformats-officedocument.drawingml.chart+xml"/>
  <Override PartName="/ppt/charts/chart34.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handoutMasterIdLst>
    <p:handoutMasterId r:id="rId43"/>
  </p:handoutMasterIdLst>
  <p:sldIdLst>
    <p:sldId id="256" r:id="rId2"/>
    <p:sldId id="259" r:id="rId3"/>
    <p:sldId id="305" r:id="rId4"/>
    <p:sldId id="325" r:id="rId5"/>
    <p:sldId id="379" r:id="rId6"/>
    <p:sldId id="380" r:id="rId7"/>
    <p:sldId id="340" r:id="rId8"/>
    <p:sldId id="381" r:id="rId9"/>
    <p:sldId id="365" r:id="rId10"/>
    <p:sldId id="369" r:id="rId11"/>
    <p:sldId id="366" r:id="rId12"/>
    <p:sldId id="370" r:id="rId13"/>
    <p:sldId id="371" r:id="rId14"/>
    <p:sldId id="372" r:id="rId15"/>
    <p:sldId id="386" r:id="rId16"/>
    <p:sldId id="387" r:id="rId17"/>
    <p:sldId id="385" r:id="rId18"/>
    <p:sldId id="388" r:id="rId19"/>
    <p:sldId id="389" r:id="rId20"/>
    <p:sldId id="341" r:id="rId21"/>
    <p:sldId id="373" r:id="rId22"/>
    <p:sldId id="374" r:id="rId23"/>
    <p:sldId id="342" r:id="rId24"/>
    <p:sldId id="375" r:id="rId25"/>
    <p:sldId id="376" r:id="rId26"/>
    <p:sldId id="343" r:id="rId27"/>
    <p:sldId id="377" r:id="rId28"/>
    <p:sldId id="344" r:id="rId29"/>
    <p:sldId id="378" r:id="rId30"/>
    <p:sldId id="345" r:id="rId31"/>
    <p:sldId id="382" r:id="rId32"/>
    <p:sldId id="383" r:id="rId33"/>
    <p:sldId id="346" r:id="rId34"/>
    <p:sldId id="347" r:id="rId35"/>
    <p:sldId id="348" r:id="rId36"/>
    <p:sldId id="384" r:id="rId37"/>
    <p:sldId id="349" r:id="rId38"/>
    <p:sldId id="390" r:id="rId39"/>
    <p:sldId id="391" r:id="rId40"/>
    <p:sldId id="29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7" autoAdjust="0"/>
    <p:restoredTop sz="86391" autoAdjust="0"/>
  </p:normalViewPr>
  <p:slideViewPr>
    <p:cSldViewPr>
      <p:cViewPr varScale="1">
        <p:scale>
          <a:sx n="95" d="100"/>
          <a:sy n="95" d="100"/>
        </p:scale>
        <p:origin x="-174" y="-90"/>
      </p:cViewPr>
      <p:guideLst>
        <p:guide orient="horz" pos="2160"/>
        <p:guide pos="2880"/>
      </p:guideLst>
    </p:cSldViewPr>
  </p:slideViewPr>
  <p:outlineViewPr>
    <p:cViewPr>
      <p:scale>
        <a:sx n="33" d="100"/>
        <a:sy n="33" d="100"/>
      </p:scale>
      <p:origin x="0" y="2224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hristina\Documents\Community%20Assessment\Community%20Assessments\2013\DATA\ETHNN%20full%20data%20report%20in%20exc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sz="2000"/>
            </a:pPr>
            <a:r>
              <a:rPr lang="en-US" sz="2000"/>
              <a:t>Hispanic Descent</a:t>
            </a:r>
          </a:p>
        </c:rich>
      </c:tx>
      <c:layout>
        <c:manualLayout>
          <c:xMode val="edge"/>
          <c:yMode val="edge"/>
          <c:x val="0.39399993182670345"/>
          <c:y val="7.3170731707317069E-2"/>
        </c:manualLayout>
      </c:layout>
    </c:title>
    <c:plotArea>
      <c:layout/>
      <c:pieChart>
        <c:varyColors val="1"/>
        <c:ser>
          <c:idx val="0"/>
          <c:order val="0"/>
          <c:tx>
            <c:strRef>
              <c:f>Demographics!$E$30</c:f>
              <c:strCache>
                <c:ptCount val="1"/>
                <c:pt idx="0">
                  <c:v>%</c:v>
                </c:pt>
              </c:strCache>
            </c:strRef>
          </c:tx>
          <c:dLbls>
            <c:txPr>
              <a:bodyPr/>
              <a:lstStyle/>
              <a:p>
                <a:pPr>
                  <a:defRPr sz="2800">
                    <a:solidFill>
                      <a:schemeClr val="bg1"/>
                    </a:solidFill>
                  </a:defRPr>
                </a:pPr>
                <a:endParaRPr lang="en-US"/>
              </a:p>
            </c:txPr>
            <c:showPercent val="1"/>
            <c:showLeaderLines val="1"/>
          </c:dLbls>
          <c:cat>
            <c:strRef>
              <c:f>Demographics!$B$31:$B$32</c:f>
              <c:strCache>
                <c:ptCount val="2"/>
                <c:pt idx="0">
                  <c:v>No</c:v>
                </c:pt>
                <c:pt idx="1">
                  <c:v>Yes</c:v>
                </c:pt>
              </c:strCache>
            </c:strRef>
          </c:cat>
          <c:val>
            <c:numRef>
              <c:f>Demographics!$E$31:$E$32</c:f>
              <c:numCache>
                <c:formatCode>0.00%</c:formatCode>
                <c:ptCount val="2"/>
                <c:pt idx="0">
                  <c:v>0.81170000000000009</c:v>
                </c:pt>
                <c:pt idx="1">
                  <c:v>0.18830000000000002</c:v>
                </c:pt>
              </c:numCache>
            </c:numRef>
          </c:val>
        </c:ser>
        <c:dLbls>
          <c:showPercent val="1"/>
        </c:dLbls>
        <c:firstSliceAng val="0"/>
      </c:pieChart>
    </c:plotArea>
    <c:legend>
      <c:legendPos val="r"/>
      <c:layout>
        <c:manualLayout>
          <c:xMode val="edge"/>
          <c:yMode val="edge"/>
          <c:x val="0.75191001124859391"/>
          <c:y val="0.46572562576019461"/>
          <c:w val="0.13726747792889527"/>
          <c:h val="0.18633314128416875"/>
        </c:manualLayout>
      </c:layout>
      <c:txPr>
        <a:bodyPr/>
        <a:lstStyle/>
        <a:p>
          <a:pPr>
            <a:defRPr sz="1400"/>
          </a:pPr>
          <a:endParaRPr lang="en-US"/>
        </a:p>
      </c:txPr>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bar"/>
        <c:grouping val="clustered"/>
        <c:ser>
          <c:idx val="0"/>
          <c:order val="0"/>
          <c:dPt>
            <c:idx val="3"/>
            <c:spPr>
              <a:gradFill>
                <a:gsLst>
                  <a:gs pos="0">
                    <a:srgbClr val="8488C4"/>
                  </a:gs>
                  <a:gs pos="53000">
                    <a:srgbClr val="D4DEFF"/>
                  </a:gs>
                  <a:gs pos="83000">
                    <a:srgbClr val="D4DEFF"/>
                  </a:gs>
                  <a:gs pos="100000">
                    <a:srgbClr val="96AB94"/>
                  </a:gs>
                </a:gsLst>
                <a:lin ang="10800000" scaled="0"/>
              </a:gradFill>
            </c:spPr>
          </c:dPt>
          <c:dLbls>
            <c:txPr>
              <a:bodyPr/>
              <a:lstStyle/>
              <a:p>
                <a:pPr>
                  <a:defRPr sz="1400"/>
                </a:pPr>
                <a:endParaRPr lang="en-US"/>
              </a:p>
            </c:txPr>
            <c:showVal val="1"/>
          </c:dLbls>
          <c:cat>
            <c:strRef>
              <c:f>'Self reported needs'!$B$55:$B$66</c:f>
              <c:strCache>
                <c:ptCount val="12"/>
                <c:pt idx="0">
                  <c:v>Achieving a "living wage" of income (if you achieve a "living wage" it means you don't need help from social services or government programs)</c:v>
                </c:pt>
                <c:pt idx="1">
                  <c:v>Health insurance</c:v>
                </c:pt>
                <c:pt idx="2">
                  <c:v>Have bad credit rating</c:v>
                </c:pt>
                <c:pt idx="3">
                  <c:v>NONE</c:v>
                </c:pt>
                <c:pt idx="4">
                  <c:v>Currently in collections</c:v>
                </c:pt>
                <c:pt idx="5">
                  <c:v>Car insurance</c:v>
                </c:pt>
                <c:pt idx="6">
                  <c:v>Have past due bills</c:v>
                </c:pt>
                <c:pt idx="7">
                  <c:v>Budgeting- getting the most from your money &amp; prioritizing</c:v>
                </c:pt>
                <c:pt idx="8">
                  <c:v>Home/Renter insurance</c:v>
                </c:pt>
                <c:pt idx="9">
                  <c:v>Bank account</c:v>
                </c:pt>
                <c:pt idx="10">
                  <c:v>Need TANF (temporary assistance for needy families)</c:v>
                </c:pt>
                <c:pt idx="11">
                  <c:v>Need help collecting child support</c:v>
                </c:pt>
              </c:strCache>
            </c:strRef>
          </c:cat>
          <c:val>
            <c:numRef>
              <c:f>'Self reported needs'!$E$55:$E$66</c:f>
              <c:numCache>
                <c:formatCode>0.00%</c:formatCode>
                <c:ptCount val="12"/>
                <c:pt idx="0">
                  <c:v>0.443</c:v>
                </c:pt>
                <c:pt idx="1">
                  <c:v>0.43970000000000015</c:v>
                </c:pt>
                <c:pt idx="2">
                  <c:v>0.33220000000000016</c:v>
                </c:pt>
                <c:pt idx="3">
                  <c:v>0.30940000000000017</c:v>
                </c:pt>
                <c:pt idx="4">
                  <c:v>0.2606</c:v>
                </c:pt>
                <c:pt idx="5">
                  <c:v>0.24760000000000001</c:v>
                </c:pt>
                <c:pt idx="6">
                  <c:v>0.21820000000000009</c:v>
                </c:pt>
                <c:pt idx="7">
                  <c:v>0.20200000000000001</c:v>
                </c:pt>
                <c:pt idx="8">
                  <c:v>0.19539999999999999</c:v>
                </c:pt>
                <c:pt idx="9">
                  <c:v>0.114</c:v>
                </c:pt>
                <c:pt idx="10">
                  <c:v>9.1200000000000003E-2</c:v>
                </c:pt>
                <c:pt idx="11">
                  <c:v>3.9100000000000003E-2</c:v>
                </c:pt>
              </c:numCache>
            </c:numRef>
          </c:val>
        </c:ser>
        <c:dLbls>
          <c:showVal val="1"/>
        </c:dLbls>
        <c:axId val="201886720"/>
        <c:axId val="268784000"/>
      </c:barChart>
      <c:catAx>
        <c:axId val="201886720"/>
        <c:scaling>
          <c:orientation val="minMax"/>
        </c:scaling>
        <c:axPos val="l"/>
        <c:tickLblPos val="nextTo"/>
        <c:txPr>
          <a:bodyPr/>
          <a:lstStyle/>
          <a:p>
            <a:pPr>
              <a:defRPr sz="1600"/>
            </a:pPr>
            <a:endParaRPr lang="en-US"/>
          </a:p>
        </c:txPr>
        <c:crossAx val="268784000"/>
        <c:crosses val="autoZero"/>
        <c:auto val="1"/>
        <c:lblAlgn val="ctr"/>
        <c:lblOffset val="100"/>
      </c:catAx>
      <c:valAx>
        <c:axId val="268784000"/>
        <c:scaling>
          <c:orientation val="minMax"/>
        </c:scaling>
        <c:delete val="1"/>
        <c:axPos val="b"/>
        <c:numFmt formatCode="0.00%" sourceLinked="1"/>
        <c:tickLblPos val="none"/>
        <c:crossAx val="201886720"/>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26220890002386066"/>
          <c:y val="7.9414642805401781E-2"/>
          <c:w val="0.67339709098862643"/>
          <c:h val="0.88842159556621247"/>
        </c:manualLayout>
      </c:layout>
      <c:barChart>
        <c:barDir val="bar"/>
        <c:grouping val="clustered"/>
        <c:ser>
          <c:idx val="0"/>
          <c:order val="0"/>
          <c:dLbls>
            <c:txPr>
              <a:bodyPr/>
              <a:lstStyle/>
              <a:p>
                <a:pPr>
                  <a:defRPr sz="1400"/>
                </a:pPr>
                <a:endParaRPr lang="en-US"/>
              </a:p>
            </c:txPr>
            <c:showVal val="1"/>
          </c:dLbls>
          <c:cat>
            <c:strRef>
              <c:f>'Resources &amp; Expenses'!$B$3:$B$21</c:f>
              <c:strCache>
                <c:ptCount val="19"/>
                <c:pt idx="0">
                  <c:v>Loans- Payday</c:v>
                </c:pt>
                <c:pt idx="1">
                  <c:v>Child Care</c:v>
                </c:pt>
                <c:pt idx="2">
                  <c:v>Child Support</c:v>
                </c:pt>
                <c:pt idx="3">
                  <c:v>other</c:v>
                </c:pt>
                <c:pt idx="4">
                  <c:v>Loans- School</c:v>
                </c:pt>
                <c:pt idx="5">
                  <c:v>Mortgage</c:v>
                </c:pt>
                <c:pt idx="6">
                  <c:v>Loans</c:v>
                </c:pt>
                <c:pt idx="7">
                  <c:v>Credit Cards</c:v>
                </c:pt>
                <c:pt idx="8">
                  <c:v>Phone- house</c:v>
                </c:pt>
                <c:pt idx="9">
                  <c:v>Medical</c:v>
                </c:pt>
                <c:pt idx="10">
                  <c:v>Internet</c:v>
                </c:pt>
                <c:pt idx="11">
                  <c:v>Car/Transportation</c:v>
                </c:pt>
                <c:pt idx="12">
                  <c:v>Rent</c:v>
                </c:pt>
                <c:pt idx="13">
                  <c:v>Cable/Satellite TV</c:v>
                </c:pt>
                <c:pt idx="14">
                  <c:v>Insurance</c:v>
                </c:pt>
                <c:pt idx="15">
                  <c:v>Gasoline</c:v>
                </c:pt>
                <c:pt idx="16">
                  <c:v>Utilities</c:v>
                </c:pt>
                <c:pt idx="17">
                  <c:v>Phone- cell</c:v>
                </c:pt>
                <c:pt idx="18">
                  <c:v>Food</c:v>
                </c:pt>
              </c:strCache>
            </c:strRef>
          </c:cat>
          <c:val>
            <c:numRef>
              <c:f>'Resources &amp; Expenses'!$E$3:$E$21</c:f>
              <c:numCache>
                <c:formatCode>0.00%</c:formatCode>
                <c:ptCount val="19"/>
                <c:pt idx="0">
                  <c:v>2.8899999999999999E-2</c:v>
                </c:pt>
                <c:pt idx="1">
                  <c:v>4.1799999999999997E-2</c:v>
                </c:pt>
                <c:pt idx="2">
                  <c:v>5.4699999999999999E-2</c:v>
                </c:pt>
                <c:pt idx="3">
                  <c:v>6.7500000000000004E-2</c:v>
                </c:pt>
                <c:pt idx="4">
                  <c:v>8.6800000000000002E-2</c:v>
                </c:pt>
                <c:pt idx="5">
                  <c:v>0.13500000000000001</c:v>
                </c:pt>
                <c:pt idx="6">
                  <c:v>0.1608</c:v>
                </c:pt>
                <c:pt idx="7">
                  <c:v>0.24440000000000001</c:v>
                </c:pt>
                <c:pt idx="8">
                  <c:v>0.2797</c:v>
                </c:pt>
                <c:pt idx="9">
                  <c:v>0.32800000000000001</c:v>
                </c:pt>
                <c:pt idx="10">
                  <c:v>0.33760000000000001</c:v>
                </c:pt>
                <c:pt idx="11">
                  <c:v>0.36659999999999998</c:v>
                </c:pt>
                <c:pt idx="12">
                  <c:v>0.3987</c:v>
                </c:pt>
                <c:pt idx="13">
                  <c:v>0.42770000000000002</c:v>
                </c:pt>
                <c:pt idx="14">
                  <c:v>0.58520000000000005</c:v>
                </c:pt>
                <c:pt idx="15">
                  <c:v>0.65269999999999995</c:v>
                </c:pt>
                <c:pt idx="16">
                  <c:v>0.67200000000000004</c:v>
                </c:pt>
                <c:pt idx="17">
                  <c:v>0.70099999999999996</c:v>
                </c:pt>
                <c:pt idx="18">
                  <c:v>0.79100000000000004</c:v>
                </c:pt>
              </c:numCache>
            </c:numRef>
          </c:val>
        </c:ser>
        <c:dLbls>
          <c:showVal val="1"/>
        </c:dLbls>
        <c:axId val="183356800"/>
        <c:axId val="183367168"/>
      </c:barChart>
      <c:catAx>
        <c:axId val="183356800"/>
        <c:scaling>
          <c:orientation val="minMax"/>
        </c:scaling>
        <c:axPos val="l"/>
        <c:tickLblPos val="nextTo"/>
        <c:txPr>
          <a:bodyPr/>
          <a:lstStyle/>
          <a:p>
            <a:pPr>
              <a:defRPr sz="1600"/>
            </a:pPr>
            <a:endParaRPr lang="en-US"/>
          </a:p>
        </c:txPr>
        <c:crossAx val="183367168"/>
        <c:crosses val="autoZero"/>
        <c:auto val="1"/>
        <c:lblAlgn val="ctr"/>
        <c:lblOffset val="100"/>
      </c:catAx>
      <c:valAx>
        <c:axId val="183367168"/>
        <c:scaling>
          <c:orientation val="minMax"/>
        </c:scaling>
        <c:delete val="1"/>
        <c:axPos val="b"/>
        <c:numFmt formatCode="0.00%" sourceLinked="1"/>
        <c:tickLblPos val="none"/>
        <c:crossAx val="183356800"/>
        <c:crosses val="autoZero"/>
        <c:crossBetween val="between"/>
      </c:valAx>
    </c:plotArea>
    <c:plotVisOnly val="1"/>
  </c:chart>
  <c:txPr>
    <a:bodyPr/>
    <a:lstStyle/>
    <a:p>
      <a:pPr>
        <a:defRPr sz="9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3600" b="0">
                <a:solidFill>
                  <a:schemeClr val="tx1"/>
                </a:solidFill>
              </a:defRPr>
            </a:pPr>
            <a:r>
              <a:rPr lang="en-US" sz="3600" b="0" dirty="0" smtClean="0">
                <a:solidFill>
                  <a:schemeClr val="tx1"/>
                </a:solidFill>
              </a:rPr>
              <a:t>EDUCATION</a:t>
            </a:r>
            <a:endParaRPr lang="en-US" sz="3600" b="0" dirty="0">
              <a:solidFill>
                <a:schemeClr val="tx1"/>
              </a:solidFill>
            </a:endParaRPr>
          </a:p>
        </c:rich>
      </c:tx>
      <c:layout/>
    </c:title>
    <c:plotArea>
      <c:layout>
        <c:manualLayout>
          <c:layoutTarget val="inner"/>
          <c:xMode val="edge"/>
          <c:yMode val="edge"/>
          <c:x val="2.9591994750656169E-2"/>
          <c:y val="0.1102700454696684"/>
          <c:w val="0.96219931271477666"/>
          <c:h val="0.70487874755092228"/>
        </c:manualLayout>
      </c:layout>
      <c:barChart>
        <c:barDir val="col"/>
        <c:grouping val="clustered"/>
        <c:ser>
          <c:idx val="0"/>
          <c:order val="0"/>
          <c:cat>
            <c:strRef>
              <c:f>Education!$G$3:$G$10</c:f>
              <c:strCache>
                <c:ptCount val="8"/>
                <c:pt idx="0">
                  <c:v>No High School Diploma or GED</c:v>
                </c:pt>
                <c:pt idx="1">
                  <c:v>High School Diplom or GED</c:v>
                </c:pt>
                <c:pt idx="2">
                  <c:v>Some College</c:v>
                </c:pt>
                <c:pt idx="3">
                  <c:v>Associate's</c:v>
                </c:pt>
                <c:pt idx="4">
                  <c:v>Bachelor's</c:v>
                </c:pt>
                <c:pt idx="5">
                  <c:v>Master's</c:v>
                </c:pt>
                <c:pt idx="6">
                  <c:v>PhD</c:v>
                </c:pt>
                <c:pt idx="7">
                  <c:v>Trades, Certificates, and Other</c:v>
                </c:pt>
              </c:strCache>
            </c:strRef>
          </c:cat>
          <c:val>
            <c:numRef>
              <c:f>Education!$H$3:$H$10</c:f>
            </c:numRef>
          </c:val>
        </c:ser>
        <c:ser>
          <c:idx val="1"/>
          <c:order val="1"/>
          <c:cat>
            <c:strRef>
              <c:f>Education!$G$3:$G$10</c:f>
              <c:strCache>
                <c:ptCount val="8"/>
                <c:pt idx="0">
                  <c:v>No High School Diploma or GED</c:v>
                </c:pt>
                <c:pt idx="1">
                  <c:v>High School Diplom or GED</c:v>
                </c:pt>
                <c:pt idx="2">
                  <c:v>Some College</c:v>
                </c:pt>
                <c:pt idx="3">
                  <c:v>Associate's</c:v>
                </c:pt>
                <c:pt idx="4">
                  <c:v>Bachelor's</c:v>
                </c:pt>
                <c:pt idx="5">
                  <c:v>Master's</c:v>
                </c:pt>
                <c:pt idx="6">
                  <c:v>PhD</c:v>
                </c:pt>
                <c:pt idx="7">
                  <c:v>Trades, Certificates, and Other</c:v>
                </c:pt>
              </c:strCache>
            </c:strRef>
          </c:cat>
          <c:val>
            <c:numRef>
              <c:f>Education!$I$3:$I$10</c:f>
            </c:numRef>
          </c:val>
        </c:ser>
        <c:ser>
          <c:idx val="2"/>
          <c:order val="2"/>
          <c:dPt>
            <c:idx val="0"/>
            <c:spPr>
              <a:gradFill>
                <a:gsLst>
                  <a:gs pos="0">
                    <a:srgbClr val="000082"/>
                  </a:gs>
                  <a:gs pos="30000">
                    <a:srgbClr val="66008F"/>
                  </a:gs>
                  <a:gs pos="64999">
                    <a:srgbClr val="BA0066"/>
                  </a:gs>
                  <a:gs pos="89999">
                    <a:srgbClr val="FF0000"/>
                  </a:gs>
                  <a:gs pos="100000">
                    <a:srgbClr val="FF8200"/>
                  </a:gs>
                </a:gsLst>
                <a:lin ang="5400000" scaled="0"/>
              </a:gradFill>
            </c:spPr>
          </c:dPt>
          <c:dLbls>
            <c:txPr>
              <a:bodyPr/>
              <a:lstStyle/>
              <a:p>
                <a:pPr>
                  <a:defRPr sz="1800"/>
                </a:pPr>
                <a:endParaRPr lang="en-US"/>
              </a:p>
            </c:txPr>
            <c:dLblPos val="outEnd"/>
            <c:showVal val="1"/>
          </c:dLbls>
          <c:cat>
            <c:strRef>
              <c:f>Education!$G$3:$G$10</c:f>
              <c:strCache>
                <c:ptCount val="8"/>
                <c:pt idx="0">
                  <c:v>No High School Diploma or GED</c:v>
                </c:pt>
                <c:pt idx="1">
                  <c:v>High School Diplom or GED</c:v>
                </c:pt>
                <c:pt idx="2">
                  <c:v>Some College</c:v>
                </c:pt>
                <c:pt idx="3">
                  <c:v>Associate's</c:v>
                </c:pt>
                <c:pt idx="4">
                  <c:v>Bachelor's</c:v>
                </c:pt>
                <c:pt idx="5">
                  <c:v>Master's</c:v>
                </c:pt>
                <c:pt idx="6">
                  <c:v>PhD</c:v>
                </c:pt>
                <c:pt idx="7">
                  <c:v>Trades, Certificates, and Other</c:v>
                </c:pt>
              </c:strCache>
            </c:strRef>
          </c:cat>
          <c:val>
            <c:numRef>
              <c:f>Education!$J$3:$J$10</c:f>
              <c:numCache>
                <c:formatCode>0.00%</c:formatCode>
                <c:ptCount val="8"/>
                <c:pt idx="0">
                  <c:v>0.3301</c:v>
                </c:pt>
                <c:pt idx="1">
                  <c:v>0.28520000000000001</c:v>
                </c:pt>
                <c:pt idx="2">
                  <c:v>0.15060000000000001</c:v>
                </c:pt>
                <c:pt idx="3">
                  <c:v>5.7700000000000001E-2</c:v>
                </c:pt>
                <c:pt idx="4">
                  <c:v>8.9700000000000002E-2</c:v>
                </c:pt>
                <c:pt idx="5">
                  <c:v>2.8799999999999999E-2</c:v>
                </c:pt>
                <c:pt idx="6">
                  <c:v>6.4000000000000003E-3</c:v>
                </c:pt>
                <c:pt idx="7">
                  <c:v>5.1199999999999996E-2</c:v>
                </c:pt>
              </c:numCache>
            </c:numRef>
          </c:val>
        </c:ser>
        <c:axId val="89857408"/>
        <c:axId val="90956928"/>
      </c:barChart>
      <c:catAx>
        <c:axId val="89857408"/>
        <c:scaling>
          <c:orientation val="minMax"/>
        </c:scaling>
        <c:axPos val="b"/>
        <c:majorTickMark val="none"/>
        <c:tickLblPos val="nextTo"/>
        <c:txPr>
          <a:bodyPr/>
          <a:lstStyle/>
          <a:p>
            <a:pPr>
              <a:defRPr sz="1400"/>
            </a:pPr>
            <a:endParaRPr lang="en-US"/>
          </a:p>
        </c:txPr>
        <c:crossAx val="90956928"/>
        <c:crosses val="autoZero"/>
        <c:auto val="1"/>
        <c:lblAlgn val="ctr"/>
        <c:lblOffset val="100"/>
      </c:catAx>
      <c:valAx>
        <c:axId val="90956928"/>
        <c:scaling>
          <c:orientation val="minMax"/>
        </c:scaling>
        <c:delete val="1"/>
        <c:axPos val="l"/>
        <c:numFmt formatCode="0.00%" sourceLinked="1"/>
        <c:majorTickMark val="none"/>
        <c:tickLblPos val="none"/>
        <c:crossAx val="89857408"/>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Do you or someone in your household have educational needs?</a:t>
            </a:r>
          </a:p>
        </c:rich>
      </c:tx>
      <c:layout>
        <c:manualLayout>
          <c:xMode val="edge"/>
          <c:yMode val="edge"/>
          <c:x val="0.10123642632906181"/>
          <c:y val="5.8823529411764705E-2"/>
        </c:manualLayout>
      </c:layout>
    </c:title>
    <c:plotArea>
      <c:layout/>
      <c:pieChart>
        <c:varyColors val="1"/>
        <c:ser>
          <c:idx val="0"/>
          <c:order val="0"/>
          <c:tx>
            <c:strRef>
              <c:f>Education!$E$18</c:f>
              <c:strCache>
                <c:ptCount val="1"/>
                <c:pt idx="0">
                  <c:v>%</c:v>
                </c:pt>
              </c:strCache>
            </c:strRef>
          </c:tx>
          <c:dLbls>
            <c:txPr>
              <a:bodyPr/>
              <a:lstStyle/>
              <a:p>
                <a:pPr>
                  <a:defRPr sz="1800">
                    <a:solidFill>
                      <a:schemeClr val="bg1"/>
                    </a:solidFill>
                  </a:defRPr>
                </a:pPr>
                <a:endParaRPr lang="en-US"/>
              </a:p>
            </c:txPr>
            <c:showPercent val="1"/>
            <c:showLeaderLines val="1"/>
          </c:dLbls>
          <c:cat>
            <c:strRef>
              <c:f>Education!$B$19:$B$22</c:f>
              <c:strCache>
                <c:ptCount val="4"/>
                <c:pt idx="0">
                  <c:v>Yes, me</c:v>
                </c:pt>
                <c:pt idx="1">
                  <c:v>Yes, a household member</c:v>
                </c:pt>
                <c:pt idx="2">
                  <c:v>Yes, a household member and me</c:v>
                </c:pt>
                <c:pt idx="3">
                  <c:v>No</c:v>
                </c:pt>
              </c:strCache>
            </c:strRef>
          </c:cat>
          <c:val>
            <c:numRef>
              <c:f>Education!$E$19:$E$22</c:f>
              <c:numCache>
                <c:formatCode>0.00%</c:formatCode>
                <c:ptCount val="4"/>
                <c:pt idx="0">
                  <c:v>0.27650000000000002</c:v>
                </c:pt>
                <c:pt idx="1">
                  <c:v>0.10610000000000001</c:v>
                </c:pt>
                <c:pt idx="2">
                  <c:v>8.6800000000000002E-2</c:v>
                </c:pt>
                <c:pt idx="3">
                  <c:v>0.53049999999999997</c:v>
                </c:pt>
              </c:numCache>
            </c:numRef>
          </c:val>
        </c:ser>
        <c:dLbls>
          <c:showPercent val="1"/>
        </c:dLbls>
        <c:firstSliceAng val="0"/>
      </c:pieChart>
    </c:plotArea>
    <c:legend>
      <c:legendPos val="r"/>
      <c:layout>
        <c:manualLayout>
          <c:xMode val="edge"/>
          <c:yMode val="edge"/>
          <c:x val="0.56537543101229992"/>
          <c:y val="0.3339967920676582"/>
          <c:w val="0.41272914415109874"/>
          <c:h val="0.6468617158149349"/>
        </c:manualLayout>
      </c:layout>
      <c:txPr>
        <a:bodyPr/>
        <a:lstStyle/>
        <a:p>
          <a:pPr>
            <a:defRPr sz="1400"/>
          </a:pPr>
          <a:endParaRPr lang="en-US"/>
        </a:p>
      </c:txP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51297558695574008"/>
          <c:y val="6.5441469816272968E-2"/>
          <c:w val="0.47177327149174847"/>
          <c:h val="0.88227769028871394"/>
        </c:manualLayout>
      </c:layout>
      <c:barChart>
        <c:barDir val="bar"/>
        <c:grouping val="clustered"/>
        <c:ser>
          <c:idx val="0"/>
          <c:order val="0"/>
          <c:dLbls>
            <c:txPr>
              <a:bodyPr/>
              <a:lstStyle/>
              <a:p>
                <a:pPr>
                  <a:defRPr sz="1600">
                    <a:solidFill>
                      <a:schemeClr val="bg1"/>
                    </a:solidFill>
                  </a:defRPr>
                </a:pPr>
                <a:endParaRPr lang="en-US"/>
              </a:p>
            </c:txPr>
            <c:dLblPos val="inEnd"/>
            <c:showVal val="1"/>
          </c:dLbls>
          <c:cat>
            <c:strRef>
              <c:f>Education!$B$25:$B$34</c:f>
              <c:strCache>
                <c:ptCount val="10"/>
                <c:pt idx="0">
                  <c:v>Money for tuition. (School, College, Trade School)</c:v>
                </c:pt>
                <c:pt idx="1">
                  <c:v>None</c:v>
                </c:pt>
                <c:pt idx="2">
                  <c:v>GED/High School Diploma</c:v>
                </c:pt>
                <c:pt idx="3">
                  <c:v>Adult Basic Education</c:v>
                </c:pt>
                <c:pt idx="4">
                  <c:v>Adult Education (i.e. computer classes)</c:v>
                </c:pt>
                <c:pt idx="5">
                  <c:v>Need clothes for school</c:v>
                </c:pt>
                <c:pt idx="6">
                  <c:v>English as a second language</c:v>
                </c:pt>
                <c:pt idx="7">
                  <c:v>Difficulty reading (adult)</c:v>
                </c:pt>
                <c:pt idx="8">
                  <c:v>Obtaining money for school supplies, books, etc.</c:v>
                </c:pt>
                <c:pt idx="9">
                  <c:v>Child's homework/schoolwork concerns</c:v>
                </c:pt>
              </c:strCache>
            </c:strRef>
          </c:cat>
          <c:val>
            <c:numRef>
              <c:f>Education!$E$25:$E$34</c:f>
              <c:numCache>
                <c:formatCode>0.00%</c:formatCode>
                <c:ptCount val="10"/>
                <c:pt idx="0">
                  <c:v>0.45140000000000002</c:v>
                </c:pt>
                <c:pt idx="1">
                  <c:v>0.45140000000000002</c:v>
                </c:pt>
                <c:pt idx="2">
                  <c:v>0.44440000000000002</c:v>
                </c:pt>
                <c:pt idx="3">
                  <c:v>0.33329999999999999</c:v>
                </c:pt>
                <c:pt idx="4">
                  <c:v>0.29859999999999998</c:v>
                </c:pt>
                <c:pt idx="5">
                  <c:v>0.27779999999999999</c:v>
                </c:pt>
                <c:pt idx="6">
                  <c:v>0.22220000000000001</c:v>
                </c:pt>
                <c:pt idx="7">
                  <c:v>0.2014</c:v>
                </c:pt>
                <c:pt idx="8">
                  <c:v>0.1389</c:v>
                </c:pt>
                <c:pt idx="9">
                  <c:v>8.3299999999999999E-2</c:v>
                </c:pt>
              </c:numCache>
            </c:numRef>
          </c:val>
        </c:ser>
        <c:dLbls>
          <c:showVal val="1"/>
        </c:dLbls>
        <c:axId val="262497792"/>
        <c:axId val="266558848"/>
      </c:barChart>
      <c:catAx>
        <c:axId val="262497792"/>
        <c:scaling>
          <c:orientation val="minMax"/>
        </c:scaling>
        <c:axPos val="l"/>
        <c:majorTickMark val="none"/>
        <c:tickLblPos val="nextTo"/>
        <c:txPr>
          <a:bodyPr/>
          <a:lstStyle/>
          <a:p>
            <a:pPr>
              <a:defRPr sz="1400"/>
            </a:pPr>
            <a:endParaRPr lang="en-US"/>
          </a:p>
        </c:txPr>
        <c:crossAx val="266558848"/>
        <c:crosses val="autoZero"/>
        <c:auto val="1"/>
        <c:lblAlgn val="ctr"/>
        <c:lblOffset val="100"/>
      </c:catAx>
      <c:valAx>
        <c:axId val="266558848"/>
        <c:scaling>
          <c:orientation val="minMax"/>
        </c:scaling>
        <c:delete val="1"/>
        <c:axPos val="b"/>
        <c:numFmt formatCode="0.00%" sourceLinked="1"/>
        <c:majorTickMark val="none"/>
        <c:tickLblPos val="none"/>
        <c:crossAx val="262497792"/>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2.6666666666666668E-2"/>
          <c:y val="0.14107858576501467"/>
          <c:w val="0.95111111111111113"/>
          <c:h val="0.64101312335958005"/>
        </c:manualLayout>
      </c:layout>
      <c:barChart>
        <c:barDir val="col"/>
        <c:grouping val="clustered"/>
        <c:ser>
          <c:idx val="0"/>
          <c:order val="0"/>
          <c:dPt>
            <c:idx val="0"/>
            <c:spPr>
              <a:gradFill>
                <a:gsLst>
                  <a:gs pos="0">
                    <a:srgbClr val="000082"/>
                  </a:gs>
                  <a:gs pos="30000">
                    <a:srgbClr val="66008F"/>
                  </a:gs>
                  <a:gs pos="64999">
                    <a:srgbClr val="BA0066"/>
                  </a:gs>
                  <a:gs pos="89999">
                    <a:srgbClr val="FF0000"/>
                  </a:gs>
                  <a:gs pos="100000">
                    <a:srgbClr val="FF8200"/>
                  </a:gs>
                </a:gsLst>
                <a:lin ang="5400000" scaled="0"/>
              </a:gradFill>
            </c:spPr>
          </c:dPt>
          <c:dLbls>
            <c:txPr>
              <a:bodyPr/>
              <a:lstStyle/>
              <a:p>
                <a:pPr>
                  <a:defRPr sz="1800"/>
                </a:pPr>
                <a:endParaRPr lang="en-US"/>
              </a:p>
            </c:txPr>
            <c:showVal val="1"/>
          </c:dLbls>
          <c:cat>
            <c:strRef>
              <c:f>Employment!$B$7:$B$11</c:f>
              <c:strCache>
                <c:ptCount val="5"/>
                <c:pt idx="0">
                  <c:v>Unemployed</c:v>
                </c:pt>
                <c:pt idx="1">
                  <c:v>Full time</c:v>
                </c:pt>
                <c:pt idx="2">
                  <c:v>Part time</c:v>
                </c:pt>
                <c:pt idx="3">
                  <c:v>Not working, retired</c:v>
                </c:pt>
                <c:pt idx="4">
                  <c:v>Seasonal</c:v>
                </c:pt>
              </c:strCache>
            </c:strRef>
          </c:cat>
          <c:val>
            <c:numRef>
              <c:f>Employment!$E$7:$E$11</c:f>
              <c:numCache>
                <c:formatCode>0.00%</c:formatCode>
                <c:ptCount val="5"/>
                <c:pt idx="0">
                  <c:v>0.41870000000000002</c:v>
                </c:pt>
                <c:pt idx="1">
                  <c:v>0.27589999999999998</c:v>
                </c:pt>
                <c:pt idx="2">
                  <c:v>0.23150000000000001</c:v>
                </c:pt>
                <c:pt idx="3">
                  <c:v>5.91E-2</c:v>
                </c:pt>
                <c:pt idx="4">
                  <c:v>1.4800000000000001E-2</c:v>
                </c:pt>
              </c:numCache>
            </c:numRef>
          </c:val>
        </c:ser>
        <c:dLbls>
          <c:showVal val="1"/>
        </c:dLbls>
        <c:axId val="263657728"/>
        <c:axId val="263776512"/>
      </c:barChart>
      <c:catAx>
        <c:axId val="263657728"/>
        <c:scaling>
          <c:orientation val="minMax"/>
        </c:scaling>
        <c:axPos val="b"/>
        <c:majorTickMark val="none"/>
        <c:tickLblPos val="nextTo"/>
        <c:txPr>
          <a:bodyPr/>
          <a:lstStyle/>
          <a:p>
            <a:pPr>
              <a:defRPr sz="1400"/>
            </a:pPr>
            <a:endParaRPr lang="en-US"/>
          </a:p>
        </c:txPr>
        <c:crossAx val="263776512"/>
        <c:crosses val="autoZero"/>
        <c:auto val="1"/>
        <c:lblAlgn val="ctr"/>
        <c:lblOffset val="100"/>
      </c:catAx>
      <c:valAx>
        <c:axId val="263776512"/>
        <c:scaling>
          <c:orientation val="minMax"/>
        </c:scaling>
        <c:delete val="1"/>
        <c:axPos val="l"/>
        <c:numFmt formatCode="0.00%" sourceLinked="1"/>
        <c:majorTickMark val="none"/>
        <c:tickLblPos val="none"/>
        <c:crossAx val="263657728"/>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Are you able to work?</a:t>
            </a:r>
          </a:p>
        </c:rich>
      </c:tx>
      <c:layout>
        <c:manualLayout>
          <c:xMode val="edge"/>
          <c:yMode val="edge"/>
          <c:x val="0.16629829701519869"/>
          <c:y val="5.2631578947368418E-2"/>
        </c:manualLayout>
      </c:layout>
    </c:title>
    <c:plotArea>
      <c:layout/>
      <c:pieChart>
        <c:varyColors val="1"/>
        <c:ser>
          <c:idx val="0"/>
          <c:order val="0"/>
          <c:tx>
            <c:strRef>
              <c:f>Employment!$E$2</c:f>
              <c:strCache>
                <c:ptCount val="1"/>
                <c:pt idx="0">
                  <c:v>%</c:v>
                </c:pt>
              </c:strCache>
            </c:strRef>
          </c:tx>
          <c:dLbls>
            <c:txPr>
              <a:bodyPr/>
              <a:lstStyle/>
              <a:p>
                <a:pPr>
                  <a:defRPr sz="1600">
                    <a:solidFill>
                      <a:schemeClr val="bg1"/>
                    </a:solidFill>
                  </a:defRPr>
                </a:pPr>
                <a:endParaRPr lang="en-US"/>
              </a:p>
            </c:txPr>
            <c:showPercent val="1"/>
            <c:showLeaderLines val="1"/>
          </c:dLbls>
          <c:cat>
            <c:strRef>
              <c:f>Employment!$B$3:$B$4</c:f>
              <c:strCache>
                <c:ptCount val="2"/>
                <c:pt idx="0">
                  <c:v>Yes</c:v>
                </c:pt>
                <c:pt idx="1">
                  <c:v>No</c:v>
                </c:pt>
              </c:strCache>
            </c:strRef>
          </c:cat>
          <c:val>
            <c:numRef>
              <c:f>Employment!$E$3:$E$4</c:f>
              <c:numCache>
                <c:formatCode>0.00%</c:formatCode>
                <c:ptCount val="2"/>
                <c:pt idx="0">
                  <c:v>0.64739999999999998</c:v>
                </c:pt>
                <c:pt idx="1">
                  <c:v>0.35260000000000002</c:v>
                </c:pt>
              </c:numCache>
            </c:numRef>
          </c:val>
        </c:ser>
        <c:dLbls>
          <c:showPercent val="1"/>
        </c:dLbls>
        <c:firstSliceAng val="0"/>
      </c:pieChart>
    </c:plotArea>
    <c:legend>
      <c:legendPos val="r"/>
      <c:layout>
        <c:manualLayout>
          <c:xMode val="edge"/>
          <c:yMode val="edge"/>
          <c:x val="0.73404308836395449"/>
          <c:y val="0.47409521726450859"/>
          <c:w val="0.15831802274715662"/>
          <c:h val="0.23760982179859097"/>
        </c:manualLayout>
      </c:layout>
      <c:txPr>
        <a:bodyPr/>
        <a:lstStyle/>
        <a:p>
          <a:pPr>
            <a:defRPr sz="1400"/>
          </a:pPr>
          <a:endParaRPr lang="en-US"/>
        </a:p>
      </c:txPr>
    </c:legend>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Actively Looking for Work</a:t>
            </a:r>
          </a:p>
        </c:rich>
      </c:tx>
      <c:layout>
        <c:manualLayout>
          <c:xMode val="edge"/>
          <c:yMode val="edge"/>
          <c:x val="0.11686046511627907"/>
          <c:y val="2.3809523809523808E-2"/>
        </c:manualLayout>
      </c:layout>
    </c:title>
    <c:plotArea>
      <c:layout/>
      <c:pieChart>
        <c:varyColors val="1"/>
        <c:ser>
          <c:idx val="0"/>
          <c:order val="0"/>
          <c:dLbls>
            <c:txPr>
              <a:bodyPr/>
              <a:lstStyle/>
              <a:p>
                <a:pPr>
                  <a:defRPr sz="1800">
                    <a:solidFill>
                      <a:schemeClr val="bg1"/>
                    </a:solidFill>
                  </a:defRPr>
                </a:pPr>
                <a:endParaRPr lang="en-US"/>
              </a:p>
            </c:txPr>
            <c:showPercent val="1"/>
            <c:showLeaderLines val="1"/>
          </c:dLbls>
          <c:cat>
            <c:strRef>
              <c:f>Employment!$B$18:$B$19</c:f>
              <c:strCache>
                <c:ptCount val="2"/>
                <c:pt idx="0">
                  <c:v>Yes</c:v>
                </c:pt>
                <c:pt idx="1">
                  <c:v>No</c:v>
                </c:pt>
              </c:strCache>
            </c:strRef>
          </c:cat>
          <c:val>
            <c:numRef>
              <c:f>Employment!$E$18:$E$19</c:f>
              <c:numCache>
                <c:formatCode>0.00%</c:formatCode>
                <c:ptCount val="2"/>
                <c:pt idx="0">
                  <c:v>0.69230000000000003</c:v>
                </c:pt>
                <c:pt idx="1">
                  <c:v>0.30769999999999997</c:v>
                </c:pt>
              </c:numCache>
            </c:numRef>
          </c:val>
        </c:ser>
        <c:dLbls>
          <c:showPercent val="1"/>
        </c:dLbls>
        <c:firstSliceAng val="0"/>
      </c:pieChart>
    </c:plotArea>
    <c:legend>
      <c:legendPos val="r"/>
      <c:layout>
        <c:manualLayout>
          <c:xMode val="edge"/>
          <c:yMode val="edge"/>
          <c:x val="0.7621884628551866"/>
          <c:y val="0.47447819022622173"/>
          <c:w val="0.14360863859408879"/>
          <c:h val="0.18189663792025998"/>
        </c:manualLayout>
      </c:layout>
      <c:txPr>
        <a:bodyPr/>
        <a:lstStyle/>
        <a:p>
          <a:pPr>
            <a:defRPr sz="1400"/>
          </a:pPr>
          <a:endParaRPr lang="en-US"/>
        </a:p>
      </c:txP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bar"/>
        <c:grouping val="clustered"/>
        <c:ser>
          <c:idx val="0"/>
          <c:order val="0"/>
          <c:dLbls>
            <c:txPr>
              <a:bodyPr/>
              <a:lstStyle/>
              <a:p>
                <a:pPr>
                  <a:defRPr sz="1400"/>
                </a:pPr>
                <a:endParaRPr lang="en-US"/>
              </a:p>
            </c:txPr>
            <c:dLblPos val="outEnd"/>
            <c:showVal val="1"/>
          </c:dLbls>
          <c:cat>
            <c:strRef>
              <c:f>Employment!$B$37:$B$46</c:f>
              <c:strCache>
                <c:ptCount val="10"/>
                <c:pt idx="0">
                  <c:v>Domestic violence/sexual assault victim</c:v>
                </c:pt>
                <c:pt idx="1">
                  <c:v>Drug/alcohol problem</c:v>
                </c:pt>
                <c:pt idx="2">
                  <c:v>Lack permanent address</c:v>
                </c:pt>
                <c:pt idx="3">
                  <c:v>Lack proper clothing</c:v>
                </c:pt>
                <c:pt idx="4">
                  <c:v>Attempting to flee domestic abuse or sexual assault</c:v>
                </c:pt>
                <c:pt idx="5">
                  <c:v>Layoff or Downsizing</c:v>
                </c:pt>
                <c:pt idx="6">
                  <c:v>Mental health problem</c:v>
                </c:pt>
                <c:pt idx="7">
                  <c:v>Lack transportation</c:v>
                </c:pt>
                <c:pt idx="8">
                  <c:v>Lack skills/education</c:v>
                </c:pt>
                <c:pt idx="9">
                  <c:v>Other (please specify)</c:v>
                </c:pt>
              </c:strCache>
            </c:strRef>
          </c:cat>
          <c:val>
            <c:numRef>
              <c:f>Employment!$E$37:$E$46</c:f>
              <c:numCache>
                <c:formatCode>0.00%</c:formatCode>
                <c:ptCount val="10"/>
                <c:pt idx="0">
                  <c:v>5.62E-2</c:v>
                </c:pt>
                <c:pt idx="1">
                  <c:v>5.62E-2</c:v>
                </c:pt>
                <c:pt idx="2">
                  <c:v>5.62E-2</c:v>
                </c:pt>
                <c:pt idx="3">
                  <c:v>5.62E-2</c:v>
                </c:pt>
                <c:pt idx="4">
                  <c:v>6.7400000000000002E-2</c:v>
                </c:pt>
                <c:pt idx="5">
                  <c:v>6.7400000000000002E-2</c:v>
                </c:pt>
                <c:pt idx="6">
                  <c:v>6.7400000000000002E-2</c:v>
                </c:pt>
                <c:pt idx="7">
                  <c:v>0.16850000000000001</c:v>
                </c:pt>
                <c:pt idx="8">
                  <c:v>0.17979999999999999</c:v>
                </c:pt>
                <c:pt idx="9">
                  <c:v>0.55059999999999998</c:v>
                </c:pt>
              </c:numCache>
            </c:numRef>
          </c:val>
        </c:ser>
        <c:dLbls>
          <c:dLblPos val="outEnd"/>
          <c:showVal val="1"/>
        </c:dLbls>
        <c:axId val="264494080"/>
        <c:axId val="264509312"/>
      </c:barChart>
      <c:catAx>
        <c:axId val="264494080"/>
        <c:scaling>
          <c:orientation val="minMax"/>
        </c:scaling>
        <c:axPos val="l"/>
        <c:tickLblPos val="nextTo"/>
        <c:txPr>
          <a:bodyPr/>
          <a:lstStyle/>
          <a:p>
            <a:pPr>
              <a:defRPr sz="1100"/>
            </a:pPr>
            <a:endParaRPr lang="en-US"/>
          </a:p>
        </c:txPr>
        <c:crossAx val="264509312"/>
        <c:crosses val="autoZero"/>
        <c:auto val="1"/>
        <c:lblAlgn val="ctr"/>
        <c:lblOffset val="100"/>
      </c:catAx>
      <c:valAx>
        <c:axId val="264509312"/>
        <c:scaling>
          <c:orientation val="minMax"/>
        </c:scaling>
        <c:delete val="1"/>
        <c:axPos val="b"/>
        <c:numFmt formatCode="0.00%" sourceLinked="1"/>
        <c:tickLblPos val="none"/>
        <c:crossAx val="264494080"/>
        <c:crosses val="autoZero"/>
        <c:crossBetween val="between"/>
      </c:valAx>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Job Satisfaction</a:t>
            </a:r>
          </a:p>
        </c:rich>
      </c:tx>
      <c:layout/>
    </c:title>
    <c:plotArea>
      <c:layout/>
      <c:pieChart>
        <c:varyColors val="1"/>
        <c:ser>
          <c:idx val="0"/>
          <c:order val="0"/>
          <c:tx>
            <c:strRef>
              <c:f>Employment!$E$13</c:f>
              <c:strCache>
                <c:ptCount val="1"/>
                <c:pt idx="0">
                  <c:v>%</c:v>
                </c:pt>
              </c:strCache>
            </c:strRef>
          </c:tx>
          <c:dLbls>
            <c:txPr>
              <a:bodyPr/>
              <a:lstStyle/>
              <a:p>
                <a:pPr>
                  <a:defRPr sz="1600">
                    <a:solidFill>
                      <a:schemeClr val="bg1"/>
                    </a:solidFill>
                  </a:defRPr>
                </a:pPr>
                <a:endParaRPr lang="en-US"/>
              </a:p>
            </c:txPr>
            <c:showPercent val="1"/>
            <c:showLeaderLines val="1"/>
          </c:dLbls>
          <c:cat>
            <c:strRef>
              <c:f>Employment!$B$14:$B$15</c:f>
              <c:strCache>
                <c:ptCount val="2"/>
                <c:pt idx="0">
                  <c:v>Yes</c:v>
                </c:pt>
                <c:pt idx="1">
                  <c:v>No</c:v>
                </c:pt>
              </c:strCache>
            </c:strRef>
          </c:cat>
          <c:val>
            <c:numRef>
              <c:f>Employment!$E$14:$E$15</c:f>
              <c:numCache>
                <c:formatCode>0.00%</c:formatCode>
                <c:ptCount val="2"/>
                <c:pt idx="0">
                  <c:v>0.77680000000000005</c:v>
                </c:pt>
                <c:pt idx="1">
                  <c:v>0.22320000000000001</c:v>
                </c:pt>
              </c:numCache>
            </c:numRef>
          </c:val>
        </c:ser>
        <c:dLbls>
          <c:showPercent val="1"/>
        </c:dLbls>
        <c:firstSliceAng val="0"/>
      </c:pieChart>
    </c:plotArea>
    <c:legend>
      <c:legendPos val="r"/>
      <c:layout/>
      <c:txPr>
        <a:bodyPr/>
        <a:lstStyle/>
        <a:p>
          <a:pPr>
            <a:defRPr sz="12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2400"/>
            </a:pPr>
            <a:r>
              <a:rPr lang="en-US" sz="2400"/>
              <a:t>Race</a:t>
            </a:r>
          </a:p>
        </c:rich>
      </c:tx>
      <c:layout/>
    </c:title>
    <c:plotArea>
      <c:layout/>
      <c:pieChart>
        <c:varyColors val="1"/>
        <c:ser>
          <c:idx val="0"/>
          <c:order val="0"/>
          <c:dLbls>
            <c:dLbl>
              <c:idx val="2"/>
              <c:spPr/>
              <c:txPr>
                <a:bodyPr/>
                <a:lstStyle/>
                <a:p>
                  <a:pPr>
                    <a:defRPr sz="2400">
                      <a:solidFill>
                        <a:schemeClr val="tx1"/>
                      </a:solidFill>
                    </a:defRPr>
                  </a:pPr>
                  <a:endParaRPr lang="en-US"/>
                </a:p>
              </c:txPr>
            </c:dLbl>
            <c:txPr>
              <a:bodyPr/>
              <a:lstStyle/>
              <a:p>
                <a:pPr>
                  <a:defRPr sz="2400">
                    <a:solidFill>
                      <a:schemeClr val="bg1"/>
                    </a:solidFill>
                  </a:defRPr>
                </a:pPr>
                <a:endParaRPr lang="en-US"/>
              </a:p>
            </c:txPr>
            <c:showPercent val="1"/>
            <c:showLeaderLines val="1"/>
          </c:dLbls>
          <c:cat>
            <c:strRef>
              <c:f>Demographics!$Q$29:$Q$32</c:f>
              <c:strCache>
                <c:ptCount val="4"/>
                <c:pt idx="0">
                  <c:v>White</c:v>
                </c:pt>
                <c:pt idx="1">
                  <c:v>Black or African American</c:v>
                </c:pt>
                <c:pt idx="2">
                  <c:v>Other Multiple race combinations greater than one percent</c:v>
                </c:pt>
                <c:pt idx="3">
                  <c:v>Other</c:v>
                </c:pt>
              </c:strCache>
            </c:strRef>
          </c:cat>
          <c:val>
            <c:numRef>
              <c:f>Demographics!$R$29:$R$32</c:f>
              <c:numCache>
                <c:formatCode>0.00%</c:formatCode>
                <c:ptCount val="4"/>
                <c:pt idx="0">
                  <c:v>0.64420000000000011</c:v>
                </c:pt>
                <c:pt idx="1">
                  <c:v>0.24040000000000003</c:v>
                </c:pt>
                <c:pt idx="2">
                  <c:v>5.1299999999999998E-2</c:v>
                </c:pt>
                <c:pt idx="3">
                  <c:v>6.4000000000000015E-2</c:v>
                </c:pt>
              </c:numCache>
            </c:numRef>
          </c:val>
        </c:ser>
        <c:dLbls>
          <c:showPercent val="1"/>
        </c:dLbls>
        <c:firstSliceAng val="0"/>
      </c:pieChart>
    </c:plotArea>
    <c:legend>
      <c:legendPos val="r"/>
      <c:layout>
        <c:manualLayout>
          <c:xMode val="edge"/>
          <c:yMode val="edge"/>
          <c:x val="0.61388678915135608"/>
          <c:y val="0.19174094983410092"/>
          <c:w val="0.31722432195975503"/>
          <c:h val="0.71392363690387761"/>
        </c:manualLayout>
      </c:layout>
      <c:txPr>
        <a:bodyPr/>
        <a:lstStyle/>
        <a:p>
          <a:pPr>
            <a:defRPr sz="1400"/>
          </a:pPr>
          <a:endParaRPr lang="en-US"/>
        </a:p>
      </c:txPr>
    </c:legend>
    <c:plotVisOnly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lgn="l">
              <a:defRPr/>
            </a:pPr>
            <a:r>
              <a:rPr lang="en-US"/>
              <a:t>Respondent would like help with these job related activities</a:t>
            </a:r>
          </a:p>
        </c:rich>
      </c:tx>
      <c:layout>
        <c:manualLayout>
          <c:xMode val="edge"/>
          <c:yMode val="edge"/>
          <c:x val="1.8438320209973762E-2"/>
          <c:y val="2.0833333333333332E-2"/>
        </c:manualLayout>
      </c:layout>
    </c:title>
    <c:plotArea>
      <c:layout/>
      <c:barChart>
        <c:barDir val="col"/>
        <c:grouping val="clustered"/>
        <c:ser>
          <c:idx val="0"/>
          <c:order val="0"/>
          <c:dPt>
            <c:idx val="3"/>
            <c:spPr>
              <a:gradFill>
                <a:gsLst>
                  <a:gs pos="0">
                    <a:srgbClr val="8488C4"/>
                  </a:gs>
                  <a:gs pos="53000">
                    <a:srgbClr val="D4DEFF"/>
                  </a:gs>
                  <a:gs pos="83000">
                    <a:srgbClr val="D4DEFF"/>
                  </a:gs>
                  <a:gs pos="100000">
                    <a:srgbClr val="96AB94"/>
                  </a:gs>
                </a:gsLst>
                <a:lin ang="5400000" scaled="0"/>
              </a:gradFill>
            </c:spPr>
          </c:dPt>
          <c:dLbls>
            <c:txPr>
              <a:bodyPr/>
              <a:lstStyle/>
              <a:p>
                <a:pPr>
                  <a:defRPr sz="1600"/>
                </a:pPr>
                <a:endParaRPr lang="en-US"/>
              </a:p>
            </c:txPr>
            <c:showVal val="1"/>
          </c:dLbls>
          <c:cat>
            <c:strRef>
              <c:f>Employment!$B$49:$B$56</c:f>
              <c:strCache>
                <c:ptCount val="8"/>
                <c:pt idx="0">
                  <c:v>Career/job training</c:v>
                </c:pt>
                <c:pt idx="1">
                  <c:v>Job search strategies</c:v>
                </c:pt>
                <c:pt idx="2">
                  <c:v>Career Information options</c:v>
                </c:pt>
                <c:pt idx="3">
                  <c:v>None</c:v>
                </c:pt>
                <c:pt idx="4">
                  <c:v>Resume writing</c:v>
                </c:pt>
                <c:pt idx="5">
                  <c:v>Work clothes</c:v>
                </c:pt>
                <c:pt idx="6">
                  <c:v>Job Interviewing skills</c:v>
                </c:pt>
                <c:pt idx="7">
                  <c:v>Career assessment</c:v>
                </c:pt>
              </c:strCache>
            </c:strRef>
          </c:cat>
          <c:val>
            <c:numRef>
              <c:f>Employment!$E$49:$E$56</c:f>
              <c:numCache>
                <c:formatCode>0.00%</c:formatCode>
                <c:ptCount val="8"/>
                <c:pt idx="0">
                  <c:v>0.39700000000000002</c:v>
                </c:pt>
                <c:pt idx="1">
                  <c:v>0.37190000000000001</c:v>
                </c:pt>
                <c:pt idx="2">
                  <c:v>0.37190000000000001</c:v>
                </c:pt>
                <c:pt idx="3">
                  <c:v>0.36180000000000001</c:v>
                </c:pt>
                <c:pt idx="4">
                  <c:v>0.34670000000000001</c:v>
                </c:pt>
                <c:pt idx="5">
                  <c:v>0.3266</c:v>
                </c:pt>
                <c:pt idx="6">
                  <c:v>0.30649999999999999</c:v>
                </c:pt>
                <c:pt idx="7">
                  <c:v>0.2462</c:v>
                </c:pt>
              </c:numCache>
            </c:numRef>
          </c:val>
        </c:ser>
        <c:axId val="265162112"/>
        <c:axId val="265176576"/>
      </c:barChart>
      <c:catAx>
        <c:axId val="265162112"/>
        <c:scaling>
          <c:orientation val="minMax"/>
        </c:scaling>
        <c:axPos val="b"/>
        <c:majorTickMark val="none"/>
        <c:tickLblPos val="nextTo"/>
        <c:txPr>
          <a:bodyPr/>
          <a:lstStyle/>
          <a:p>
            <a:pPr>
              <a:defRPr sz="1400"/>
            </a:pPr>
            <a:endParaRPr lang="en-US"/>
          </a:p>
        </c:txPr>
        <c:crossAx val="265176576"/>
        <c:crosses val="autoZero"/>
        <c:auto val="1"/>
        <c:lblAlgn val="ctr"/>
        <c:lblOffset val="100"/>
      </c:catAx>
      <c:valAx>
        <c:axId val="265176576"/>
        <c:scaling>
          <c:orientation val="minMax"/>
        </c:scaling>
        <c:delete val="1"/>
        <c:axPos val="l"/>
        <c:numFmt formatCode="0.00%" sourceLinked="1"/>
        <c:tickLblPos val="none"/>
        <c:crossAx val="265162112"/>
        <c:crosses val="autoZero"/>
        <c:crossBetween val="between"/>
      </c:valAx>
    </c:plotArea>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28247387708611893"/>
          <c:y val="3.3898305084745763E-2"/>
          <c:w val="0.71438146882583076"/>
          <c:h val="0.93785310734463279"/>
        </c:manualLayout>
      </c:layout>
      <c:barChart>
        <c:barDir val="bar"/>
        <c:grouping val="clustered"/>
        <c:ser>
          <c:idx val="0"/>
          <c:order val="0"/>
          <c:dPt>
            <c:idx val="4"/>
            <c:spPr>
              <a:gradFill flip="none" rotWithShape="1">
                <a:gsLst>
                  <a:gs pos="0">
                    <a:srgbClr val="FF0000"/>
                  </a:gs>
                  <a:gs pos="17999">
                    <a:srgbClr val="FEE7F2"/>
                  </a:gs>
                  <a:gs pos="36000">
                    <a:srgbClr val="FAC77D"/>
                  </a:gs>
                  <a:gs pos="61000">
                    <a:srgbClr val="FBA97D"/>
                  </a:gs>
                  <a:gs pos="82001">
                    <a:srgbClr val="FBD49C"/>
                  </a:gs>
                  <a:gs pos="100000">
                    <a:srgbClr val="FEE7F2"/>
                  </a:gs>
                </a:gsLst>
                <a:lin ang="10800000" scaled="1"/>
                <a:tileRect/>
              </a:gradFill>
            </c:spPr>
          </c:dPt>
          <c:dPt>
            <c:idx val="5"/>
            <c:spPr>
              <a:gradFill flip="none" rotWithShape="1">
                <a:gsLst>
                  <a:gs pos="0">
                    <a:srgbClr val="FF0000"/>
                  </a:gs>
                  <a:gs pos="17999">
                    <a:srgbClr val="FEE7F2"/>
                  </a:gs>
                  <a:gs pos="36000">
                    <a:srgbClr val="FAC77D"/>
                  </a:gs>
                  <a:gs pos="61000">
                    <a:srgbClr val="FBA97D"/>
                  </a:gs>
                  <a:gs pos="82001">
                    <a:srgbClr val="FBD49C"/>
                  </a:gs>
                  <a:gs pos="100000">
                    <a:srgbClr val="FEE7F2"/>
                  </a:gs>
                </a:gsLst>
                <a:lin ang="10800000" scaled="1"/>
                <a:tileRect/>
              </a:gradFill>
            </c:spPr>
          </c:dPt>
          <c:dPt>
            <c:idx val="6"/>
            <c:spPr>
              <a:gradFill flip="none" rotWithShape="1">
                <a:gsLst>
                  <a:gs pos="0">
                    <a:srgbClr val="FF0000"/>
                  </a:gs>
                  <a:gs pos="17999">
                    <a:srgbClr val="FEE7F2"/>
                  </a:gs>
                  <a:gs pos="36000">
                    <a:srgbClr val="FAC77D"/>
                  </a:gs>
                  <a:gs pos="61000">
                    <a:srgbClr val="FBA97D"/>
                  </a:gs>
                  <a:gs pos="82001">
                    <a:srgbClr val="FBD49C"/>
                  </a:gs>
                  <a:gs pos="100000">
                    <a:srgbClr val="FEE7F2"/>
                  </a:gs>
                </a:gsLst>
                <a:lin ang="10800000" scaled="1"/>
                <a:tileRect/>
              </a:gradFill>
            </c:spPr>
          </c:dPt>
          <c:dLbls>
            <c:dLbl>
              <c:idx val="0"/>
              <c:layout>
                <c:manualLayout>
                  <c:x val="0"/>
                  <c:y val="4.8022598870056499E-2"/>
                </c:manualLayout>
              </c:layout>
              <c:showVal val="1"/>
            </c:dLbl>
            <c:txPr>
              <a:bodyPr/>
              <a:lstStyle/>
              <a:p>
                <a:pPr>
                  <a:defRPr sz="1200"/>
                </a:pPr>
                <a:endParaRPr lang="en-US"/>
              </a:p>
            </c:txPr>
            <c:showVal val="1"/>
          </c:dLbls>
          <c:cat>
            <c:strRef>
              <c:f>Housing!$B$3:$B$9</c:f>
              <c:strCache>
                <c:ptCount val="7"/>
                <c:pt idx="0">
                  <c:v>Own</c:v>
                </c:pt>
                <c:pt idx="1">
                  <c:v>Rent</c:v>
                </c:pt>
                <c:pt idx="2">
                  <c:v>Staying with friends or family</c:v>
                </c:pt>
                <c:pt idx="3">
                  <c:v>Other</c:v>
                </c:pt>
                <c:pt idx="4">
                  <c:v>Homeless- streets/car</c:v>
                </c:pt>
                <c:pt idx="5">
                  <c:v>Homeless - shelter</c:v>
                </c:pt>
                <c:pt idx="6">
                  <c:v>Homeless - transitional housing</c:v>
                </c:pt>
              </c:strCache>
            </c:strRef>
          </c:cat>
          <c:val>
            <c:numRef>
              <c:f>Housing!$E$3:$E$9</c:f>
              <c:numCache>
                <c:formatCode>0.00%</c:formatCode>
                <c:ptCount val="7"/>
                <c:pt idx="0">
                  <c:v>0.33329999999999999</c:v>
                </c:pt>
                <c:pt idx="1">
                  <c:v>0.32369999999999999</c:v>
                </c:pt>
                <c:pt idx="2">
                  <c:v>0.14099999999999999</c:v>
                </c:pt>
                <c:pt idx="3">
                  <c:v>5.45E-2</c:v>
                </c:pt>
                <c:pt idx="4">
                  <c:v>4.8099999999999997E-2</c:v>
                </c:pt>
                <c:pt idx="5">
                  <c:v>4.8099999999999997E-2</c:v>
                </c:pt>
                <c:pt idx="6">
                  <c:v>2.5600000000000001E-2</c:v>
                </c:pt>
              </c:numCache>
            </c:numRef>
          </c:val>
        </c:ser>
        <c:dLbls>
          <c:showVal val="1"/>
        </c:dLbls>
        <c:axId val="263282688"/>
        <c:axId val="264164096"/>
      </c:barChart>
      <c:catAx>
        <c:axId val="263282688"/>
        <c:scaling>
          <c:orientation val="minMax"/>
        </c:scaling>
        <c:axPos val="l"/>
        <c:tickLblPos val="nextTo"/>
        <c:txPr>
          <a:bodyPr/>
          <a:lstStyle/>
          <a:p>
            <a:pPr>
              <a:defRPr sz="1200"/>
            </a:pPr>
            <a:endParaRPr lang="en-US"/>
          </a:p>
        </c:txPr>
        <c:crossAx val="264164096"/>
        <c:crosses val="autoZero"/>
        <c:auto val="1"/>
        <c:lblAlgn val="ctr"/>
        <c:lblOffset val="100"/>
      </c:catAx>
      <c:valAx>
        <c:axId val="264164096"/>
        <c:scaling>
          <c:orientation val="minMax"/>
        </c:scaling>
        <c:delete val="1"/>
        <c:axPos val="b"/>
        <c:numFmt formatCode="0.00%" sourceLinked="1"/>
        <c:tickLblPos val="none"/>
        <c:crossAx val="263282688"/>
        <c:crosses val="autoZero"/>
        <c:crossBetween val="between"/>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bar"/>
        <c:grouping val="clustered"/>
        <c:ser>
          <c:idx val="0"/>
          <c:order val="0"/>
          <c:dPt>
            <c:idx val="9"/>
            <c:spPr>
              <a:gradFill>
                <a:gsLst>
                  <a:gs pos="0">
                    <a:srgbClr val="8488C4"/>
                  </a:gs>
                  <a:gs pos="53000">
                    <a:srgbClr val="D4DEFF"/>
                  </a:gs>
                  <a:gs pos="83000">
                    <a:srgbClr val="D4DEFF"/>
                  </a:gs>
                  <a:gs pos="100000">
                    <a:srgbClr val="96AB94"/>
                  </a:gs>
                </a:gsLst>
                <a:lin ang="5400000" scaled="0"/>
              </a:gradFill>
            </c:spPr>
          </c:dPt>
          <c:dLbls>
            <c:dLbl>
              <c:idx val="0"/>
              <c:layout>
                <c:manualLayout>
                  <c:x val="-2.3255813953488372E-2"/>
                  <c:y val="4.531830112145073E-2"/>
                </c:manualLayout>
              </c:layout>
              <c:showVal val="1"/>
            </c:dLbl>
            <c:txPr>
              <a:bodyPr/>
              <a:lstStyle/>
              <a:p>
                <a:pPr>
                  <a:defRPr sz="1400"/>
                </a:pPr>
                <a:endParaRPr lang="en-US"/>
              </a:p>
            </c:txPr>
            <c:showVal val="1"/>
          </c:dLbls>
          <c:cat>
            <c:strRef>
              <c:f>Housing!$B$18:$B$28</c:f>
              <c:strCache>
                <c:ptCount val="11"/>
                <c:pt idx="0">
                  <c:v>utility assistance</c:v>
                </c:pt>
                <c:pt idx="1">
                  <c:v>furniture or household goods</c:v>
                </c:pt>
                <c:pt idx="2">
                  <c:v>mortgage or rent assistance</c:v>
                </c:pt>
                <c:pt idx="3">
                  <c:v>repairs</c:v>
                </c:pt>
                <c:pt idx="4">
                  <c:v>Housing not affordable</c:v>
                </c:pt>
                <c:pt idx="5">
                  <c:v>pet friendly environment</c:v>
                </c:pt>
                <c:pt idx="6">
                  <c:v>Neighborhood not safe</c:v>
                </c:pt>
                <c:pt idx="7">
                  <c:v>Home not safe- structure</c:v>
                </c:pt>
                <c:pt idx="8">
                  <c:v>handicap access or modification</c:v>
                </c:pt>
                <c:pt idx="9">
                  <c:v>NONE</c:v>
                </c:pt>
                <c:pt idx="10">
                  <c:v>other medical related accommodations</c:v>
                </c:pt>
              </c:strCache>
            </c:strRef>
          </c:cat>
          <c:val>
            <c:numRef>
              <c:f>Housing!$E$18:$E$28</c:f>
              <c:numCache>
                <c:formatCode>0.00%</c:formatCode>
                <c:ptCount val="11"/>
                <c:pt idx="0">
                  <c:v>0.43430000000000002</c:v>
                </c:pt>
                <c:pt idx="1">
                  <c:v>0.38890000000000002</c:v>
                </c:pt>
                <c:pt idx="2">
                  <c:v>0.36870000000000003</c:v>
                </c:pt>
                <c:pt idx="3">
                  <c:v>0.35349999999999998</c:v>
                </c:pt>
                <c:pt idx="4">
                  <c:v>0.2576</c:v>
                </c:pt>
                <c:pt idx="5">
                  <c:v>0.22220000000000001</c:v>
                </c:pt>
                <c:pt idx="6">
                  <c:v>0.17680000000000001</c:v>
                </c:pt>
                <c:pt idx="7">
                  <c:v>0.16669999999999999</c:v>
                </c:pt>
                <c:pt idx="8">
                  <c:v>0.14649999999999999</c:v>
                </c:pt>
                <c:pt idx="9">
                  <c:v>0.1313</c:v>
                </c:pt>
                <c:pt idx="10">
                  <c:v>0.1212</c:v>
                </c:pt>
              </c:numCache>
            </c:numRef>
          </c:val>
        </c:ser>
        <c:dLbls>
          <c:showVal val="1"/>
        </c:dLbls>
        <c:axId val="267060352"/>
        <c:axId val="267173888"/>
      </c:barChart>
      <c:catAx>
        <c:axId val="267060352"/>
        <c:scaling>
          <c:orientation val="minMax"/>
        </c:scaling>
        <c:axPos val="l"/>
        <c:tickLblPos val="nextTo"/>
        <c:txPr>
          <a:bodyPr/>
          <a:lstStyle/>
          <a:p>
            <a:pPr>
              <a:defRPr sz="1400"/>
            </a:pPr>
            <a:endParaRPr lang="en-US"/>
          </a:p>
        </c:txPr>
        <c:crossAx val="267173888"/>
        <c:crosses val="autoZero"/>
        <c:auto val="1"/>
        <c:lblAlgn val="ctr"/>
        <c:lblOffset val="100"/>
      </c:catAx>
      <c:valAx>
        <c:axId val="267173888"/>
        <c:scaling>
          <c:orientation val="minMax"/>
        </c:scaling>
        <c:delete val="1"/>
        <c:axPos val="b"/>
        <c:numFmt formatCode="0.00%" sourceLinked="1"/>
        <c:tickLblPos val="none"/>
        <c:crossAx val="267060352"/>
        <c:crosses val="autoZero"/>
        <c:crossBetween val="between"/>
      </c:valAx>
    </c:plotArea>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Have Healthcare Coverage</a:t>
            </a:r>
          </a:p>
        </c:rich>
      </c:tx>
      <c:layout>
        <c:manualLayout>
          <c:xMode val="edge"/>
          <c:yMode val="edge"/>
          <c:x val="0.11445060844667145"/>
          <c:y val="8.3333333333333329E-2"/>
        </c:manualLayout>
      </c:layout>
    </c:title>
    <c:plotArea>
      <c:layout/>
      <c:pieChart>
        <c:varyColors val="1"/>
        <c:ser>
          <c:idx val="0"/>
          <c:order val="0"/>
          <c:dLbls>
            <c:txPr>
              <a:bodyPr/>
              <a:lstStyle/>
              <a:p>
                <a:pPr>
                  <a:defRPr sz="1800">
                    <a:solidFill>
                      <a:schemeClr val="bg1"/>
                    </a:solidFill>
                  </a:defRPr>
                </a:pPr>
                <a:endParaRPr lang="en-US"/>
              </a:p>
            </c:txPr>
            <c:showPercent val="1"/>
            <c:showLeaderLines val="1"/>
          </c:dLbls>
          <c:cat>
            <c:strRef>
              <c:f>Healthcare!$B$26:$B$27</c:f>
              <c:strCache>
                <c:ptCount val="2"/>
                <c:pt idx="0">
                  <c:v>Yes, please specify</c:v>
                </c:pt>
                <c:pt idx="1">
                  <c:v>No</c:v>
                </c:pt>
              </c:strCache>
            </c:strRef>
          </c:cat>
          <c:val>
            <c:numRef>
              <c:f>Healthcare!$E$26:$E$27</c:f>
              <c:numCache>
                <c:formatCode>0.00%</c:formatCode>
                <c:ptCount val="2"/>
                <c:pt idx="0">
                  <c:v>0.55810000000000004</c:v>
                </c:pt>
                <c:pt idx="1">
                  <c:v>0.44190000000000002</c:v>
                </c:pt>
              </c:numCache>
            </c:numRef>
          </c:val>
        </c:ser>
        <c:dLbls>
          <c:showPercent val="1"/>
        </c:dLbls>
        <c:firstSliceAng val="0"/>
      </c:pieChart>
    </c:plotArea>
    <c:legend>
      <c:legendPos val="r"/>
      <c:layout>
        <c:manualLayout>
          <c:xMode val="edge"/>
          <c:yMode val="edge"/>
          <c:x val="0.6691402860356741"/>
          <c:y val="0.33994878688944369"/>
          <c:w val="0.22224811184316248"/>
          <c:h val="0.39914186031624094"/>
        </c:manualLayout>
      </c:layout>
      <c:txPr>
        <a:bodyPr/>
        <a:lstStyle/>
        <a:p>
          <a:pPr>
            <a:defRPr sz="1200"/>
          </a:pPr>
          <a:endParaRPr lang="en-US"/>
        </a:p>
      </c:txPr>
    </c:legend>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Are others in your household uninsured?</a:t>
            </a:r>
          </a:p>
        </c:rich>
      </c:tx>
      <c:layout>
        <c:manualLayout>
          <c:xMode val="edge"/>
          <c:yMode val="edge"/>
          <c:x val="0.17071237019285632"/>
          <c:y val="7.6923076923076927E-2"/>
        </c:manualLayout>
      </c:layout>
    </c:title>
    <c:plotArea>
      <c:layout/>
      <c:pieChart>
        <c:varyColors val="1"/>
        <c:ser>
          <c:idx val="0"/>
          <c:order val="0"/>
          <c:dLbls>
            <c:txPr>
              <a:bodyPr/>
              <a:lstStyle/>
              <a:p>
                <a:pPr>
                  <a:defRPr sz="1800">
                    <a:solidFill>
                      <a:schemeClr val="bg1"/>
                    </a:solidFill>
                  </a:defRPr>
                </a:pPr>
                <a:endParaRPr lang="en-US"/>
              </a:p>
            </c:txPr>
            <c:showPercent val="1"/>
            <c:showLeaderLines val="1"/>
          </c:dLbls>
          <c:cat>
            <c:strRef>
              <c:f>Healthcare!$B$30:$B$32</c:f>
              <c:strCache>
                <c:ptCount val="3"/>
                <c:pt idx="0">
                  <c:v>No, others in household have insurance</c:v>
                </c:pt>
                <c:pt idx="1">
                  <c:v>No others in my household</c:v>
                </c:pt>
                <c:pt idx="2">
                  <c:v>Yes</c:v>
                </c:pt>
              </c:strCache>
            </c:strRef>
          </c:cat>
          <c:val>
            <c:numRef>
              <c:f>Healthcare!$E$30:$E$32</c:f>
              <c:numCache>
                <c:formatCode>0.00%</c:formatCode>
                <c:ptCount val="3"/>
                <c:pt idx="0">
                  <c:v>0.51700000000000002</c:v>
                </c:pt>
                <c:pt idx="1">
                  <c:v>0.2727</c:v>
                </c:pt>
                <c:pt idx="2">
                  <c:v>0.2102</c:v>
                </c:pt>
              </c:numCache>
            </c:numRef>
          </c:val>
        </c:ser>
        <c:dLbls>
          <c:showPercent val="1"/>
        </c:dLbls>
        <c:firstSliceAng val="0"/>
      </c:pieChart>
    </c:plotArea>
    <c:legend>
      <c:legendPos val="r"/>
      <c:layout>
        <c:manualLayout>
          <c:xMode val="edge"/>
          <c:yMode val="edge"/>
          <c:x val="0.56169564741907263"/>
          <c:y val="0.44086213181685624"/>
          <c:w val="0.31816535433070864"/>
          <c:h val="0.41896981627296587"/>
        </c:manualLayout>
      </c:layout>
      <c:txPr>
        <a:bodyPr/>
        <a:lstStyle/>
        <a:p>
          <a:pPr>
            <a:defRPr sz="1200">
              <a:solidFill>
                <a:schemeClr val="tx1"/>
              </a:solidFill>
            </a:defRPr>
          </a:pPr>
          <a:endParaRPr lang="en-US"/>
        </a:p>
      </c:txPr>
    </c:legend>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dirty="0"/>
              <a:t>Who provides health insurance?</a:t>
            </a:r>
          </a:p>
        </c:rich>
      </c:tx>
      <c:layout>
        <c:manualLayout>
          <c:xMode val="edge"/>
          <c:yMode val="edge"/>
          <c:x val="0.20566163604549431"/>
          <c:y val="6.8276567173289379E-2"/>
        </c:manualLayout>
      </c:layout>
    </c:title>
    <c:plotArea>
      <c:layout/>
      <c:pieChart>
        <c:varyColors val="1"/>
        <c:ser>
          <c:idx val="0"/>
          <c:order val="0"/>
          <c:dLbls>
            <c:dLbl>
              <c:idx val="0"/>
              <c:spPr/>
              <c:txPr>
                <a:bodyPr/>
                <a:lstStyle/>
                <a:p>
                  <a:pPr>
                    <a:defRPr sz="1800">
                      <a:solidFill>
                        <a:schemeClr val="tx1">
                          <a:lumMod val="65000"/>
                          <a:lumOff val="35000"/>
                        </a:schemeClr>
                      </a:solidFill>
                    </a:defRPr>
                  </a:pPr>
                  <a:endParaRPr lang="en-US"/>
                </a:p>
              </c:txPr>
            </c:dLbl>
            <c:dLbl>
              <c:idx val="1"/>
              <c:spPr/>
              <c:txPr>
                <a:bodyPr/>
                <a:lstStyle/>
                <a:p>
                  <a:pPr>
                    <a:defRPr sz="1800">
                      <a:solidFill>
                        <a:schemeClr val="tx1">
                          <a:lumMod val="65000"/>
                          <a:lumOff val="35000"/>
                        </a:schemeClr>
                      </a:solidFill>
                    </a:defRPr>
                  </a:pPr>
                  <a:endParaRPr lang="en-US"/>
                </a:p>
              </c:txPr>
            </c:dLbl>
            <c:txPr>
              <a:bodyPr/>
              <a:lstStyle/>
              <a:p>
                <a:pPr>
                  <a:defRPr sz="1800">
                    <a:solidFill>
                      <a:schemeClr val="bg1"/>
                    </a:solidFill>
                  </a:defRPr>
                </a:pPr>
                <a:endParaRPr lang="en-US"/>
              </a:p>
            </c:txPr>
            <c:showPercent val="1"/>
            <c:showLeaderLines val="1"/>
          </c:dLbls>
          <c:cat>
            <c:strRef>
              <c:f>Healthcare!$B$35:$B$38</c:f>
              <c:strCache>
                <c:ptCount val="4"/>
                <c:pt idx="0">
                  <c:v>Self</c:v>
                </c:pt>
                <c:pt idx="1">
                  <c:v>Other</c:v>
                </c:pt>
                <c:pt idx="2">
                  <c:v>Employer</c:v>
                </c:pt>
                <c:pt idx="3">
                  <c:v>Government</c:v>
                </c:pt>
              </c:strCache>
            </c:strRef>
          </c:cat>
          <c:val>
            <c:numRef>
              <c:f>Healthcare!$E$35:$E$38</c:f>
              <c:numCache>
                <c:formatCode>0.00%</c:formatCode>
                <c:ptCount val="4"/>
                <c:pt idx="0">
                  <c:v>7.0199999999999999E-2</c:v>
                </c:pt>
                <c:pt idx="1">
                  <c:v>0.11700000000000001</c:v>
                </c:pt>
                <c:pt idx="2">
                  <c:v>0.21049999999999999</c:v>
                </c:pt>
                <c:pt idx="3">
                  <c:v>0.60229999999999995</c:v>
                </c:pt>
              </c:numCache>
            </c:numRef>
          </c:val>
        </c:ser>
        <c:dLbls>
          <c:showPercent val="1"/>
        </c:dLbls>
        <c:firstSliceAng val="0"/>
      </c:pieChart>
    </c:plotArea>
    <c:legend>
      <c:legendPos val="r"/>
      <c:layout>
        <c:manualLayout>
          <c:xMode val="edge"/>
          <c:yMode val="edge"/>
          <c:x val="0.63508464566929124"/>
          <c:y val="0.27926691455234764"/>
          <c:w val="0.29218802195180149"/>
          <c:h val="0.66357247010790321"/>
        </c:manualLayout>
      </c:layout>
      <c:txPr>
        <a:bodyPr/>
        <a:lstStyle/>
        <a:p>
          <a:pPr>
            <a:defRPr sz="1200"/>
          </a:pPr>
          <a:endParaRPr lang="en-US"/>
        </a:p>
      </c:txPr>
    </c:legend>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27362130844755517"/>
          <c:y val="4.338654389512786E-2"/>
          <c:w val="0.68884782735491401"/>
          <c:h val="0.94237066142763593"/>
        </c:manualLayout>
      </c:layout>
      <c:barChart>
        <c:barDir val="bar"/>
        <c:grouping val="clustered"/>
        <c:ser>
          <c:idx val="0"/>
          <c:order val="0"/>
          <c:dLbls>
            <c:txPr>
              <a:bodyPr/>
              <a:lstStyle/>
              <a:p>
                <a:pPr>
                  <a:defRPr sz="1400"/>
                </a:pPr>
                <a:endParaRPr lang="en-US"/>
              </a:p>
            </c:txPr>
            <c:showVal val="1"/>
          </c:dLbls>
          <c:cat>
            <c:strRef>
              <c:f>Healthcare!$B$14:$B$23</c:f>
              <c:strCache>
                <c:ptCount val="10"/>
                <c:pt idx="0">
                  <c:v>Adult diagnosed with disability</c:v>
                </c:pt>
                <c:pt idx="1">
                  <c:v>Mental Health care</c:v>
                </c:pt>
                <c:pt idx="2">
                  <c:v>Diabetes</c:v>
                </c:pt>
                <c:pt idx="3">
                  <c:v>Teen pregnancy</c:v>
                </c:pt>
                <c:pt idx="4">
                  <c:v>Hypertension</c:v>
                </c:pt>
                <c:pt idx="5">
                  <c:v>Transportation to appointments</c:v>
                </c:pt>
                <c:pt idx="6">
                  <c:v>NONE</c:v>
                </c:pt>
                <c:pt idx="7">
                  <c:v>General Medical care</c:v>
                </c:pt>
                <c:pt idx="8">
                  <c:v>Eye/vision care</c:v>
                </c:pt>
                <c:pt idx="9">
                  <c:v>Dental care</c:v>
                </c:pt>
              </c:strCache>
            </c:strRef>
          </c:cat>
          <c:val>
            <c:numRef>
              <c:f>Healthcare!$E$14:$E$23</c:f>
              <c:numCache>
                <c:formatCode>0.00%</c:formatCode>
                <c:ptCount val="10"/>
                <c:pt idx="0">
                  <c:v>0.20130000000000001</c:v>
                </c:pt>
                <c:pt idx="1">
                  <c:v>0.20469999999999999</c:v>
                </c:pt>
                <c:pt idx="2">
                  <c:v>0.23150000000000001</c:v>
                </c:pt>
                <c:pt idx="3">
                  <c:v>0.24829999999999999</c:v>
                </c:pt>
                <c:pt idx="4">
                  <c:v>0.2651</c:v>
                </c:pt>
                <c:pt idx="5">
                  <c:v>0.28860000000000002</c:v>
                </c:pt>
                <c:pt idx="6">
                  <c:v>0.30199999999999999</c:v>
                </c:pt>
                <c:pt idx="7">
                  <c:v>0.35909999999999997</c:v>
                </c:pt>
                <c:pt idx="8">
                  <c:v>0.45300000000000001</c:v>
                </c:pt>
                <c:pt idx="9">
                  <c:v>0.45639999999999997</c:v>
                </c:pt>
              </c:numCache>
            </c:numRef>
          </c:val>
        </c:ser>
        <c:dLbls>
          <c:showVal val="1"/>
        </c:dLbls>
        <c:axId val="267874688"/>
        <c:axId val="268555008"/>
      </c:barChart>
      <c:catAx>
        <c:axId val="267874688"/>
        <c:scaling>
          <c:orientation val="minMax"/>
        </c:scaling>
        <c:axPos val="l"/>
        <c:tickLblPos val="nextTo"/>
        <c:txPr>
          <a:bodyPr/>
          <a:lstStyle/>
          <a:p>
            <a:pPr>
              <a:defRPr sz="1400"/>
            </a:pPr>
            <a:endParaRPr lang="en-US"/>
          </a:p>
        </c:txPr>
        <c:crossAx val="268555008"/>
        <c:crosses val="autoZero"/>
        <c:auto val="1"/>
        <c:lblAlgn val="ctr"/>
        <c:lblOffset val="100"/>
      </c:catAx>
      <c:valAx>
        <c:axId val="268555008"/>
        <c:scaling>
          <c:orientation val="minMax"/>
        </c:scaling>
        <c:delete val="1"/>
        <c:axPos val="b"/>
        <c:numFmt formatCode="0.00%" sourceLinked="1"/>
        <c:tickLblPos val="none"/>
        <c:crossAx val="267874688"/>
        <c:crosses val="autoZero"/>
        <c:crossBetween val="between"/>
      </c:valAx>
    </c:plotArea>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Family situation for families raising children</a:t>
            </a:r>
          </a:p>
        </c:rich>
      </c:tx>
      <c:layout/>
    </c:title>
    <c:plotArea>
      <c:layout/>
      <c:barChart>
        <c:barDir val="col"/>
        <c:grouping val="clustered"/>
        <c:ser>
          <c:idx val="0"/>
          <c:order val="0"/>
          <c:dLbls>
            <c:txPr>
              <a:bodyPr/>
              <a:lstStyle/>
              <a:p>
                <a:pPr>
                  <a:defRPr sz="1200"/>
                </a:pPr>
                <a:endParaRPr lang="en-US"/>
              </a:p>
            </c:txPr>
            <c:showVal val="1"/>
          </c:dLbls>
          <c:cat>
            <c:strRef>
              <c:f>'Child &amp; Dependent Care'!$G$11:$G$17</c:f>
              <c:strCache>
                <c:ptCount val="7"/>
                <c:pt idx="0">
                  <c:v>Two parents</c:v>
                </c:pt>
                <c:pt idx="1">
                  <c:v>Single mom</c:v>
                </c:pt>
                <c:pt idx="2">
                  <c:v>Other</c:v>
                </c:pt>
                <c:pt idx="3">
                  <c:v>Raising children of other family members (I am a grandparent, aunt, etc.)</c:v>
                </c:pt>
                <c:pt idx="4">
                  <c:v>Shared custody</c:v>
                </c:pt>
                <c:pt idx="5">
                  <c:v>Raising own children and children of others</c:v>
                </c:pt>
                <c:pt idx="6">
                  <c:v>Single dad</c:v>
                </c:pt>
              </c:strCache>
            </c:strRef>
          </c:cat>
          <c:val>
            <c:numRef>
              <c:f>'Child &amp; Dependent Care'!$I$11:$I$17</c:f>
              <c:numCache>
                <c:formatCode>0%</c:formatCode>
                <c:ptCount val="7"/>
                <c:pt idx="0">
                  <c:v>0.29230769230769232</c:v>
                </c:pt>
                <c:pt idx="1">
                  <c:v>0.2846153846153846</c:v>
                </c:pt>
                <c:pt idx="2">
                  <c:v>0.26153846153846155</c:v>
                </c:pt>
                <c:pt idx="3">
                  <c:v>6.9230769230769235E-2</c:v>
                </c:pt>
                <c:pt idx="4">
                  <c:v>6.9230769230769235E-2</c:v>
                </c:pt>
                <c:pt idx="5">
                  <c:v>1.5384615384615385E-2</c:v>
                </c:pt>
                <c:pt idx="6">
                  <c:v>7.6923076923076927E-3</c:v>
                </c:pt>
              </c:numCache>
            </c:numRef>
          </c:val>
        </c:ser>
        <c:dLbls>
          <c:showVal val="1"/>
        </c:dLbls>
        <c:axId val="268856704"/>
        <c:axId val="268933376"/>
      </c:barChart>
      <c:catAx>
        <c:axId val="268856704"/>
        <c:scaling>
          <c:orientation val="minMax"/>
        </c:scaling>
        <c:axPos val="b"/>
        <c:tickLblPos val="nextTo"/>
        <c:txPr>
          <a:bodyPr/>
          <a:lstStyle/>
          <a:p>
            <a:pPr>
              <a:defRPr sz="1400"/>
            </a:pPr>
            <a:endParaRPr lang="en-US"/>
          </a:p>
        </c:txPr>
        <c:crossAx val="268933376"/>
        <c:crosses val="autoZero"/>
        <c:auto val="1"/>
        <c:lblAlgn val="ctr"/>
        <c:lblOffset val="100"/>
      </c:catAx>
      <c:valAx>
        <c:axId val="268933376"/>
        <c:scaling>
          <c:orientation val="minMax"/>
        </c:scaling>
        <c:delete val="1"/>
        <c:axPos val="l"/>
        <c:numFmt formatCode="0%" sourceLinked="1"/>
        <c:tickLblPos val="none"/>
        <c:crossAx val="268856704"/>
        <c:crosses val="autoZero"/>
        <c:crossBetween val="between"/>
      </c:valAx>
    </c:plotArea>
    <c:plotVisOnly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Who provides childcare for minor children?</a:t>
            </a:r>
          </a:p>
        </c:rich>
      </c:tx>
      <c:layout>
        <c:manualLayout>
          <c:xMode val="edge"/>
          <c:yMode val="edge"/>
          <c:x val="0.18505264428153378"/>
          <c:y val="0.10344827586206896"/>
        </c:manualLayout>
      </c:layout>
    </c:title>
    <c:plotArea>
      <c:layout>
        <c:manualLayout>
          <c:layoutTarget val="inner"/>
          <c:xMode val="edge"/>
          <c:yMode val="edge"/>
          <c:x val="2.6315789473684209E-2"/>
          <c:y val="0.17938051012854161"/>
          <c:w val="0.95175438596491224"/>
          <c:h val="0.44725755434416853"/>
        </c:manualLayout>
      </c:layout>
      <c:barChart>
        <c:barDir val="col"/>
        <c:grouping val="clustered"/>
        <c:ser>
          <c:idx val="0"/>
          <c:order val="0"/>
          <c:dPt>
            <c:idx val="2"/>
            <c:spPr>
              <a:gradFill>
                <a:gsLst>
                  <a:gs pos="0">
                    <a:srgbClr val="000082"/>
                  </a:gs>
                  <a:gs pos="30000">
                    <a:srgbClr val="66008F"/>
                  </a:gs>
                  <a:gs pos="64999">
                    <a:srgbClr val="BA0066"/>
                  </a:gs>
                  <a:gs pos="89999">
                    <a:srgbClr val="FF0000"/>
                  </a:gs>
                  <a:gs pos="100000">
                    <a:srgbClr val="FF8200"/>
                  </a:gs>
                </a:gsLst>
                <a:lin ang="10800000" scaled="0"/>
              </a:gradFill>
            </c:spPr>
          </c:dPt>
          <c:dLbls>
            <c:txPr>
              <a:bodyPr/>
              <a:lstStyle/>
              <a:p>
                <a:pPr>
                  <a:defRPr sz="1600"/>
                </a:pPr>
                <a:endParaRPr lang="en-US"/>
              </a:p>
            </c:txPr>
            <c:dLblPos val="outEnd"/>
            <c:showVal val="1"/>
          </c:dLbls>
          <c:cat>
            <c:strRef>
              <c:f>'Child &amp; Dependent Care'!$B$23:$B$30</c:f>
              <c:strCache>
                <c:ptCount val="8"/>
                <c:pt idx="0">
                  <c:v>Self</c:v>
                </c:pt>
                <c:pt idx="1">
                  <c:v>Family</c:v>
                </c:pt>
                <c:pt idx="2">
                  <c:v>Have to leave children alone</c:v>
                </c:pt>
                <c:pt idx="3">
                  <c:v>Daycare</c:v>
                </c:pt>
                <c:pt idx="4">
                  <c:v>Friends</c:v>
                </c:pt>
                <c:pt idx="5">
                  <c:v>Before and/or after school on campus</c:v>
                </c:pt>
                <c:pt idx="6">
                  <c:v>Other</c:v>
                </c:pt>
                <c:pt idx="7">
                  <c:v>Church</c:v>
                </c:pt>
              </c:strCache>
            </c:strRef>
          </c:cat>
          <c:val>
            <c:numRef>
              <c:f>'Child &amp; Dependent Care'!$E$23:$E$30</c:f>
              <c:numCache>
                <c:formatCode>0.00%</c:formatCode>
                <c:ptCount val="8"/>
                <c:pt idx="0">
                  <c:v>0.57840000000000003</c:v>
                </c:pt>
                <c:pt idx="1">
                  <c:v>0.36270000000000002</c:v>
                </c:pt>
                <c:pt idx="2">
                  <c:v>0.25490000000000002</c:v>
                </c:pt>
                <c:pt idx="3">
                  <c:v>0.1275</c:v>
                </c:pt>
                <c:pt idx="4">
                  <c:v>8.8200000000000001E-2</c:v>
                </c:pt>
                <c:pt idx="5">
                  <c:v>5.8799999999999998E-2</c:v>
                </c:pt>
                <c:pt idx="6">
                  <c:v>1.9599999999999999E-2</c:v>
                </c:pt>
                <c:pt idx="7">
                  <c:v>9.7999999999999997E-3</c:v>
                </c:pt>
              </c:numCache>
            </c:numRef>
          </c:val>
        </c:ser>
        <c:dLbls>
          <c:showVal val="1"/>
        </c:dLbls>
        <c:axId val="100200448"/>
        <c:axId val="100203136"/>
      </c:barChart>
      <c:catAx>
        <c:axId val="100200448"/>
        <c:scaling>
          <c:orientation val="minMax"/>
        </c:scaling>
        <c:axPos val="b"/>
        <c:tickLblPos val="nextTo"/>
        <c:txPr>
          <a:bodyPr/>
          <a:lstStyle/>
          <a:p>
            <a:pPr>
              <a:defRPr sz="1600"/>
            </a:pPr>
            <a:endParaRPr lang="en-US"/>
          </a:p>
        </c:txPr>
        <c:crossAx val="100203136"/>
        <c:crosses val="autoZero"/>
        <c:auto val="1"/>
        <c:lblAlgn val="ctr"/>
        <c:lblOffset val="100"/>
      </c:catAx>
      <c:valAx>
        <c:axId val="100203136"/>
        <c:scaling>
          <c:orientation val="minMax"/>
        </c:scaling>
        <c:delete val="1"/>
        <c:axPos val="l"/>
        <c:numFmt formatCode="0.00%" sourceLinked="1"/>
        <c:tickLblPos val="none"/>
        <c:crossAx val="100200448"/>
        <c:crosses val="autoZero"/>
        <c:crossBetween val="between"/>
      </c:valAx>
    </c:plotArea>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Is childcare dependable?</a:t>
            </a:r>
          </a:p>
        </c:rich>
      </c:tx>
      <c:layout/>
    </c:title>
    <c:plotArea>
      <c:layout/>
      <c:pieChart>
        <c:varyColors val="1"/>
        <c:ser>
          <c:idx val="0"/>
          <c:order val="0"/>
          <c:dLbls>
            <c:txPr>
              <a:bodyPr/>
              <a:lstStyle/>
              <a:p>
                <a:pPr>
                  <a:defRPr sz="1600">
                    <a:solidFill>
                      <a:schemeClr val="bg1"/>
                    </a:solidFill>
                  </a:defRPr>
                </a:pPr>
                <a:endParaRPr lang="en-US"/>
              </a:p>
            </c:txPr>
            <c:showPercent val="1"/>
            <c:showLeaderLines val="1"/>
          </c:dLbls>
          <c:cat>
            <c:strRef>
              <c:f>'Child &amp; Dependent Care'!$B$34:$B$35</c:f>
              <c:strCache>
                <c:ptCount val="2"/>
                <c:pt idx="0">
                  <c:v>Yes</c:v>
                </c:pt>
                <c:pt idx="1">
                  <c:v>No</c:v>
                </c:pt>
              </c:strCache>
            </c:strRef>
          </c:cat>
          <c:val>
            <c:numRef>
              <c:f>'Child &amp; Dependent Care'!$E$34:$E$35</c:f>
              <c:numCache>
                <c:formatCode>0.00%</c:formatCode>
                <c:ptCount val="2"/>
                <c:pt idx="0">
                  <c:v>0.59699999999999998</c:v>
                </c:pt>
                <c:pt idx="1">
                  <c:v>0.40300000000000002</c:v>
                </c:pt>
              </c:numCache>
            </c:numRef>
          </c:val>
        </c:ser>
        <c:dLbls>
          <c:showPercent val="1"/>
        </c:dLbls>
        <c:firstSliceAng val="0"/>
      </c:pieChart>
    </c:plotArea>
    <c:legend>
      <c:legendPos val="r"/>
      <c:layout>
        <c:manualLayout>
          <c:xMode val="edge"/>
          <c:yMode val="edge"/>
          <c:x val="0.75713622687407978"/>
          <c:y val="0.4463174394867308"/>
          <c:w val="0.12497759426413162"/>
          <c:h val="0.16743438320209975"/>
        </c:manualLayout>
      </c:layout>
      <c:txPr>
        <a:bodyPr/>
        <a:lstStyle/>
        <a:p>
          <a:pPr>
            <a:defRPr sz="1200"/>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2000"/>
            </a:pPr>
            <a:r>
              <a:rPr lang="en-US" sz="2000"/>
              <a:t>Language Spoken At Home</a:t>
            </a:r>
          </a:p>
        </c:rich>
      </c:tx>
      <c:layout/>
    </c:title>
    <c:plotArea>
      <c:layout/>
      <c:pieChart>
        <c:varyColors val="1"/>
        <c:ser>
          <c:idx val="2"/>
          <c:order val="2"/>
          <c:tx>
            <c:strRef>
              <c:f>Demographics!$E$46</c:f>
              <c:strCache>
                <c:ptCount val="1"/>
                <c:pt idx="0">
                  <c:v>%</c:v>
                </c:pt>
              </c:strCache>
            </c:strRef>
          </c:tx>
          <c:dLbls>
            <c:dLbl>
              <c:idx val="3"/>
              <c:spPr/>
              <c:txPr>
                <a:bodyPr/>
                <a:lstStyle/>
                <a:p>
                  <a:pPr>
                    <a:defRPr sz="1800">
                      <a:solidFill>
                        <a:schemeClr val="tx1"/>
                      </a:solidFill>
                    </a:defRPr>
                  </a:pPr>
                  <a:endParaRPr lang="en-US"/>
                </a:p>
              </c:txPr>
            </c:dLbl>
            <c:txPr>
              <a:bodyPr/>
              <a:lstStyle/>
              <a:p>
                <a:pPr>
                  <a:defRPr sz="1800">
                    <a:solidFill>
                      <a:schemeClr val="bg1"/>
                    </a:solidFill>
                  </a:defRPr>
                </a:pPr>
                <a:endParaRPr lang="en-US"/>
              </a:p>
            </c:txPr>
            <c:showPercent val="1"/>
            <c:showLeaderLines val="1"/>
          </c:dLbls>
          <c:cat>
            <c:strRef>
              <c:f>Demographics!$B$47:$B$50</c:f>
              <c:strCache>
                <c:ptCount val="4"/>
                <c:pt idx="0">
                  <c:v>English</c:v>
                </c:pt>
                <c:pt idx="1">
                  <c:v>Spanish</c:v>
                </c:pt>
                <c:pt idx="2">
                  <c:v>Spanish and English</c:v>
                </c:pt>
                <c:pt idx="3">
                  <c:v>Other (please specify)</c:v>
                </c:pt>
              </c:strCache>
            </c:strRef>
          </c:cat>
          <c:val>
            <c:numRef>
              <c:f>Demographics!$E$47:$E$50</c:f>
              <c:numCache>
                <c:formatCode>0.00%</c:formatCode>
                <c:ptCount val="4"/>
                <c:pt idx="0">
                  <c:v>0.81530000000000002</c:v>
                </c:pt>
                <c:pt idx="1">
                  <c:v>7.6399999999999996E-2</c:v>
                </c:pt>
                <c:pt idx="2">
                  <c:v>7.0099999999999996E-2</c:v>
                </c:pt>
                <c:pt idx="3">
                  <c:v>3.8199999999999998E-2</c:v>
                </c:pt>
              </c:numCache>
            </c:numRef>
          </c:val>
        </c:ser>
        <c:ser>
          <c:idx val="1"/>
          <c:order val="1"/>
          <c:tx>
            <c:strRef>
              <c:f>Demographics!$D$46</c:f>
              <c:strCache>
                <c:ptCount val="1"/>
                <c:pt idx="0">
                  <c:v>Responses</c:v>
                </c:pt>
              </c:strCache>
            </c:strRef>
          </c:tx>
          <c:dLbls>
            <c:showPercent val="1"/>
            <c:showLeaderLines val="1"/>
          </c:dLbls>
          <c:cat>
            <c:strRef>
              <c:f>Demographics!$B$47:$B$50</c:f>
              <c:strCache>
                <c:ptCount val="4"/>
                <c:pt idx="0">
                  <c:v>English</c:v>
                </c:pt>
                <c:pt idx="1">
                  <c:v>Spanish</c:v>
                </c:pt>
                <c:pt idx="2">
                  <c:v>Spanish and English</c:v>
                </c:pt>
                <c:pt idx="3">
                  <c:v>Other (please specify)</c:v>
                </c:pt>
              </c:strCache>
            </c:strRef>
          </c:cat>
          <c:val>
            <c:numRef>
              <c:f>Demographics!$D$47:$D$50</c:f>
            </c:numRef>
          </c:val>
        </c:ser>
        <c:ser>
          <c:idx val="0"/>
          <c:order val="0"/>
          <c:tx>
            <c:strRef>
              <c:f>Demographics!$C$46</c:f>
              <c:strCache>
                <c:ptCount val="1"/>
                <c:pt idx="0">
                  <c:v>Bar</c:v>
                </c:pt>
              </c:strCache>
            </c:strRef>
          </c:tx>
          <c:dLbls>
            <c:showPercent val="1"/>
            <c:showLeaderLines val="1"/>
          </c:dLbls>
          <c:cat>
            <c:strRef>
              <c:f>Demographics!$B$47:$B$50</c:f>
              <c:strCache>
                <c:ptCount val="4"/>
                <c:pt idx="0">
                  <c:v>English</c:v>
                </c:pt>
                <c:pt idx="1">
                  <c:v>Spanish</c:v>
                </c:pt>
                <c:pt idx="2">
                  <c:v>Spanish and English</c:v>
                </c:pt>
                <c:pt idx="3">
                  <c:v>Other (please specify)</c:v>
                </c:pt>
              </c:strCache>
            </c:strRef>
          </c:cat>
          <c:val>
            <c:numRef>
              <c:f>Demographics!$C$47:$C$50</c:f>
            </c:numRef>
          </c:val>
        </c:ser>
        <c:dLbls>
          <c:showPercent val="1"/>
        </c:dLbls>
        <c:firstSliceAng val="0"/>
      </c:pieChart>
    </c:plotArea>
    <c:legend>
      <c:legendPos val="r"/>
      <c:layout>
        <c:manualLayout>
          <c:xMode val="edge"/>
          <c:yMode val="edge"/>
          <c:x val="0.61704986876640422"/>
          <c:y val="0.20510946074922454"/>
          <c:w val="0.31072790901137359"/>
          <c:h val="0.67680744452398001"/>
        </c:manualLayout>
      </c:layout>
      <c:txPr>
        <a:bodyPr/>
        <a:lstStyle/>
        <a:p>
          <a:pPr>
            <a:defRPr sz="1600"/>
          </a:pPr>
          <a:endParaRPr lang="en-US"/>
        </a:p>
      </c:txPr>
    </c:legend>
    <c:plotVisOnly val="1"/>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Have you ever lost a job because you didn't have childcare?</a:t>
            </a:r>
          </a:p>
        </c:rich>
      </c:tx>
      <c:layout/>
    </c:title>
    <c:plotArea>
      <c:layout/>
      <c:pieChart>
        <c:varyColors val="1"/>
        <c:ser>
          <c:idx val="0"/>
          <c:order val="0"/>
          <c:dLbls>
            <c:txPr>
              <a:bodyPr/>
              <a:lstStyle/>
              <a:p>
                <a:pPr>
                  <a:defRPr sz="1600">
                    <a:solidFill>
                      <a:schemeClr val="bg1"/>
                    </a:solidFill>
                  </a:defRPr>
                </a:pPr>
                <a:endParaRPr lang="en-US"/>
              </a:p>
            </c:txPr>
            <c:showPercent val="1"/>
            <c:showLeaderLines val="1"/>
          </c:dLbls>
          <c:cat>
            <c:strRef>
              <c:f>'Child &amp; Dependent Care'!$B$49:$B$50</c:f>
              <c:strCache>
                <c:ptCount val="2"/>
                <c:pt idx="0">
                  <c:v>No</c:v>
                </c:pt>
                <c:pt idx="1">
                  <c:v>Yes</c:v>
                </c:pt>
              </c:strCache>
            </c:strRef>
          </c:cat>
          <c:val>
            <c:numRef>
              <c:f>'Child &amp; Dependent Care'!$E$49:$E$50</c:f>
              <c:numCache>
                <c:formatCode>0.00%</c:formatCode>
                <c:ptCount val="2"/>
                <c:pt idx="0">
                  <c:v>0.8579</c:v>
                </c:pt>
                <c:pt idx="1">
                  <c:v>0.1421</c:v>
                </c:pt>
              </c:numCache>
            </c:numRef>
          </c:val>
        </c:ser>
        <c:dLbls>
          <c:showPercent val="1"/>
        </c:dLbls>
        <c:firstSliceAng val="0"/>
      </c:pieChart>
    </c:plotArea>
    <c:legend>
      <c:legendPos val="r"/>
      <c:layout/>
    </c:legend>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Who provides care for the adult children or dependents?</a:t>
            </a:r>
          </a:p>
        </c:rich>
      </c:tx>
      <c:layout/>
    </c:title>
    <c:plotArea>
      <c:layout/>
      <c:pieChart>
        <c:varyColors val="1"/>
        <c:ser>
          <c:idx val="0"/>
          <c:order val="0"/>
          <c:dLbls>
            <c:dLbl>
              <c:idx val="4"/>
              <c:spPr/>
              <c:txPr>
                <a:bodyPr/>
                <a:lstStyle/>
                <a:p>
                  <a:pPr>
                    <a:defRPr sz="1600">
                      <a:solidFill>
                        <a:schemeClr val="tx1"/>
                      </a:solidFill>
                    </a:defRPr>
                  </a:pPr>
                  <a:endParaRPr lang="en-US"/>
                </a:p>
              </c:txPr>
            </c:dLbl>
            <c:txPr>
              <a:bodyPr/>
              <a:lstStyle/>
              <a:p>
                <a:pPr>
                  <a:defRPr sz="1600">
                    <a:solidFill>
                      <a:schemeClr val="bg1"/>
                    </a:solidFill>
                  </a:defRPr>
                </a:pPr>
                <a:endParaRPr lang="en-US"/>
              </a:p>
            </c:txPr>
            <c:showPercent val="1"/>
            <c:showLeaderLines val="1"/>
          </c:dLbls>
          <c:cat>
            <c:strRef>
              <c:f>'Child &amp; Dependent Care'!$B$60:$B$64</c:f>
              <c:strCache>
                <c:ptCount val="5"/>
                <c:pt idx="0">
                  <c:v>Self</c:v>
                </c:pt>
                <c:pt idx="1">
                  <c:v>Family</c:v>
                </c:pt>
                <c:pt idx="2">
                  <c:v>Other</c:v>
                </c:pt>
                <c:pt idx="3">
                  <c:v>Have to leave elder/senior alone</c:v>
                </c:pt>
                <c:pt idx="4">
                  <c:v>Church</c:v>
                </c:pt>
              </c:strCache>
            </c:strRef>
          </c:cat>
          <c:val>
            <c:numRef>
              <c:f>'Child &amp; Dependent Care'!$E$60:$E$64</c:f>
              <c:numCache>
                <c:formatCode>0.00%</c:formatCode>
                <c:ptCount val="5"/>
                <c:pt idx="0">
                  <c:v>0.81579999999999997</c:v>
                </c:pt>
                <c:pt idx="1">
                  <c:v>0.34210000000000002</c:v>
                </c:pt>
                <c:pt idx="2">
                  <c:v>0.28949999999999998</c:v>
                </c:pt>
                <c:pt idx="3">
                  <c:v>0.13159999999999999</c:v>
                </c:pt>
                <c:pt idx="4">
                  <c:v>5.2600000000000001E-2</c:v>
                </c:pt>
              </c:numCache>
            </c:numRef>
          </c:val>
        </c:ser>
        <c:dLbls>
          <c:showPercent val="1"/>
        </c:dLbls>
        <c:firstSliceAng val="0"/>
      </c:pieChart>
    </c:plotArea>
    <c:legend>
      <c:legendPos val="r"/>
      <c:layout/>
      <c:txPr>
        <a:bodyPr/>
        <a:lstStyle/>
        <a:p>
          <a:pPr>
            <a:defRPr sz="1100"/>
          </a:pPr>
          <a:endParaRPr lang="en-US"/>
        </a:p>
      </c:txPr>
    </c:legend>
    <c:plotVisOnly val="1"/>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Are you caring for adult children or adult dependens including seniors? </a:t>
            </a:r>
            <a:r>
              <a:rPr lang="en-US" sz="1200"/>
              <a:t>(due to mental or physical disability)</a:t>
            </a:r>
            <a:endParaRPr lang="en-US"/>
          </a:p>
        </c:rich>
      </c:tx>
      <c:layout/>
    </c:title>
    <c:plotArea>
      <c:layout/>
      <c:pieChart>
        <c:varyColors val="1"/>
        <c:ser>
          <c:idx val="0"/>
          <c:order val="0"/>
          <c:dLbls>
            <c:txPr>
              <a:bodyPr/>
              <a:lstStyle/>
              <a:p>
                <a:pPr>
                  <a:defRPr sz="1600">
                    <a:solidFill>
                      <a:schemeClr val="bg1"/>
                    </a:solidFill>
                  </a:defRPr>
                </a:pPr>
                <a:endParaRPr lang="en-US"/>
              </a:p>
            </c:txPr>
            <c:showPercent val="1"/>
            <c:showLeaderLines val="1"/>
          </c:dLbls>
          <c:cat>
            <c:strRef>
              <c:f>'Child &amp; Dependent Care'!$B$56:$B$57</c:f>
              <c:strCache>
                <c:ptCount val="2"/>
                <c:pt idx="0">
                  <c:v>No</c:v>
                </c:pt>
                <c:pt idx="1">
                  <c:v>Yes (Specify)</c:v>
                </c:pt>
              </c:strCache>
            </c:strRef>
          </c:cat>
          <c:val>
            <c:numRef>
              <c:f>'Child &amp; Dependent Care'!$E$56:$E$57</c:f>
              <c:numCache>
                <c:formatCode>0.00%</c:formatCode>
                <c:ptCount val="2"/>
                <c:pt idx="0">
                  <c:v>0.86890000000000001</c:v>
                </c:pt>
                <c:pt idx="1">
                  <c:v>0.13109999999999999</c:v>
                </c:pt>
              </c:numCache>
            </c:numRef>
          </c:val>
        </c:ser>
        <c:dLbls>
          <c:showPercent val="1"/>
        </c:dLbls>
        <c:firstSliceAng val="0"/>
      </c:pieChart>
    </c:plotArea>
    <c:legend>
      <c:legendPos val="r"/>
      <c:layout>
        <c:manualLayout>
          <c:xMode val="edge"/>
          <c:yMode val="edge"/>
          <c:x val="0.70297404491105275"/>
          <c:y val="0.5336145082928464"/>
          <c:w val="0.20443336249635466"/>
          <c:h val="0.23259339922935166"/>
        </c:manualLayout>
      </c:layout>
      <c:txPr>
        <a:bodyPr/>
        <a:lstStyle/>
        <a:p>
          <a:pPr>
            <a:defRPr sz="1100"/>
          </a:pPr>
          <a:endParaRPr lang="en-US"/>
        </a:p>
      </c:txPr>
    </c:legend>
    <c:plotVisOnly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37024118759348629"/>
          <c:y val="5.5241682360326429E-2"/>
          <c:w val="0.61398820308751734"/>
          <c:h val="0.94475831763967355"/>
        </c:manualLayout>
      </c:layout>
      <c:barChart>
        <c:barDir val="bar"/>
        <c:grouping val="clustered"/>
        <c:ser>
          <c:idx val="0"/>
          <c:order val="0"/>
          <c:dPt>
            <c:idx val="0"/>
            <c:spPr>
              <a:gradFill>
                <a:gsLst>
                  <a:gs pos="0">
                    <a:srgbClr val="8488C4"/>
                  </a:gs>
                  <a:gs pos="53000">
                    <a:srgbClr val="D4DEFF"/>
                  </a:gs>
                  <a:gs pos="83000">
                    <a:srgbClr val="D4DEFF"/>
                  </a:gs>
                  <a:gs pos="100000">
                    <a:srgbClr val="96AB94"/>
                  </a:gs>
                </a:gsLst>
                <a:lin ang="10800000" scaled="0"/>
              </a:gradFill>
            </c:spPr>
          </c:dPt>
          <c:dPt>
            <c:idx val="13"/>
            <c:spPr>
              <a:gradFill>
                <a:gsLst>
                  <a:gs pos="0">
                    <a:srgbClr val="000082"/>
                  </a:gs>
                  <a:gs pos="30000">
                    <a:srgbClr val="66008F"/>
                  </a:gs>
                  <a:gs pos="64999">
                    <a:srgbClr val="BA0066"/>
                  </a:gs>
                  <a:gs pos="89999">
                    <a:srgbClr val="FF0000"/>
                  </a:gs>
                  <a:gs pos="100000">
                    <a:srgbClr val="FF8200"/>
                  </a:gs>
                </a:gsLst>
                <a:lin ang="10800000" scaled="0"/>
              </a:gradFill>
            </c:spPr>
          </c:dPt>
          <c:dLbls>
            <c:txPr>
              <a:bodyPr/>
              <a:lstStyle/>
              <a:p>
                <a:pPr>
                  <a:defRPr sz="1200"/>
                </a:pPr>
                <a:endParaRPr lang="en-US"/>
              </a:p>
            </c:txPr>
            <c:showVal val="1"/>
          </c:dLbls>
          <c:cat>
            <c:strRef>
              <c:f>'Self reported needs'!$B$2:$B$15</c:f>
              <c:strCache>
                <c:ptCount val="14"/>
                <c:pt idx="0">
                  <c:v>NONE</c:v>
                </c:pt>
                <c:pt idx="1">
                  <c:v>Depression</c:v>
                </c:pt>
                <c:pt idx="2">
                  <c:v>Planning for the future/ Goal setting</c:v>
                </c:pt>
                <c:pt idx="3">
                  <c:v>Personal problems</c:v>
                </c:pt>
                <c:pt idx="4">
                  <c:v>Self-esteem</c:v>
                </c:pt>
                <c:pt idx="5">
                  <c:v>Making decisions/problem solving</c:v>
                </c:pt>
                <c:pt idx="6">
                  <c:v>Family conflicts</c:v>
                </c:pt>
                <c:pt idx="7">
                  <c:v>Post Traumatic Stress Disorder (PTSD)</c:v>
                </c:pt>
                <c:pt idx="8">
                  <c:v>Trauma</c:v>
                </c:pt>
                <c:pt idx="9">
                  <c:v>Anger control</c:v>
                </c:pt>
                <c:pt idx="10">
                  <c:v>Disability counseling</c:v>
                </c:pt>
                <c:pt idx="11">
                  <c:v>Victimization</c:v>
                </c:pt>
                <c:pt idx="12">
                  <c:v>Couples communication</c:v>
                </c:pt>
                <c:pt idx="13">
                  <c:v>Thoughts of suicide (in the past 6 months)</c:v>
                </c:pt>
              </c:strCache>
            </c:strRef>
          </c:cat>
          <c:val>
            <c:numRef>
              <c:f>'Self reported needs'!$E$2:$E$15</c:f>
              <c:numCache>
                <c:formatCode>0.00%</c:formatCode>
                <c:ptCount val="14"/>
                <c:pt idx="0">
                  <c:v>0.37</c:v>
                </c:pt>
                <c:pt idx="1">
                  <c:v>0.31330000000000002</c:v>
                </c:pt>
                <c:pt idx="2">
                  <c:v>0.26669999999999999</c:v>
                </c:pt>
                <c:pt idx="3">
                  <c:v>0.24</c:v>
                </c:pt>
                <c:pt idx="4">
                  <c:v>0.20669999999999999</c:v>
                </c:pt>
                <c:pt idx="5">
                  <c:v>0.19</c:v>
                </c:pt>
                <c:pt idx="6">
                  <c:v>0.15670000000000001</c:v>
                </c:pt>
                <c:pt idx="7">
                  <c:v>0.13669999999999999</c:v>
                </c:pt>
                <c:pt idx="8">
                  <c:v>0.12670000000000001</c:v>
                </c:pt>
                <c:pt idx="9">
                  <c:v>0.12</c:v>
                </c:pt>
                <c:pt idx="10">
                  <c:v>0.1067</c:v>
                </c:pt>
                <c:pt idx="11">
                  <c:v>0.1033</c:v>
                </c:pt>
                <c:pt idx="12">
                  <c:v>0.1</c:v>
                </c:pt>
                <c:pt idx="13">
                  <c:v>7.3300000000000004E-2</c:v>
                </c:pt>
              </c:numCache>
            </c:numRef>
          </c:val>
        </c:ser>
        <c:dLbls>
          <c:showVal val="1"/>
        </c:dLbls>
        <c:axId val="129585152"/>
        <c:axId val="129586688"/>
      </c:barChart>
      <c:catAx>
        <c:axId val="129585152"/>
        <c:scaling>
          <c:orientation val="minMax"/>
        </c:scaling>
        <c:axPos val="l"/>
        <c:tickLblPos val="nextTo"/>
        <c:txPr>
          <a:bodyPr/>
          <a:lstStyle/>
          <a:p>
            <a:pPr>
              <a:defRPr sz="1400"/>
            </a:pPr>
            <a:endParaRPr lang="en-US"/>
          </a:p>
        </c:txPr>
        <c:crossAx val="129586688"/>
        <c:crosses val="autoZero"/>
        <c:auto val="1"/>
        <c:lblAlgn val="ctr"/>
        <c:lblOffset val="100"/>
      </c:catAx>
      <c:valAx>
        <c:axId val="129586688"/>
        <c:scaling>
          <c:orientation val="minMax"/>
        </c:scaling>
        <c:delete val="1"/>
        <c:axPos val="b"/>
        <c:numFmt formatCode="0.00%" sourceLinked="1"/>
        <c:tickLblPos val="none"/>
        <c:crossAx val="129585152"/>
        <c:crosses val="autoZero"/>
        <c:crossBetween val="between"/>
      </c:valAx>
    </c:plotArea>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600"/>
            </a:pPr>
            <a:r>
              <a:rPr lang="en-US" sz="1600"/>
              <a:t>Have you ever lost a job (or not been able to accept a job offer) because of transportation issues?</a:t>
            </a:r>
          </a:p>
        </c:rich>
      </c:tx>
      <c:layout>
        <c:manualLayout>
          <c:xMode val="edge"/>
          <c:yMode val="edge"/>
          <c:x val="0.12433333333333334"/>
          <c:y val="2.6315789473684209E-2"/>
        </c:manualLayout>
      </c:layout>
    </c:title>
    <c:plotArea>
      <c:layout/>
      <c:pieChart>
        <c:varyColors val="1"/>
        <c:ser>
          <c:idx val="0"/>
          <c:order val="0"/>
          <c:dLbls>
            <c:txPr>
              <a:bodyPr/>
              <a:lstStyle/>
              <a:p>
                <a:pPr>
                  <a:defRPr sz="1400">
                    <a:solidFill>
                      <a:schemeClr val="bg1"/>
                    </a:solidFill>
                  </a:defRPr>
                </a:pPr>
                <a:endParaRPr lang="en-US"/>
              </a:p>
            </c:txPr>
            <c:showPercent val="1"/>
            <c:showLeaderLines val="1"/>
          </c:dLbls>
          <c:cat>
            <c:strRef>
              <c:f>Transportation!$B$17:$B$18</c:f>
              <c:strCache>
                <c:ptCount val="2"/>
                <c:pt idx="0">
                  <c:v>No</c:v>
                </c:pt>
                <c:pt idx="1">
                  <c:v>Yes</c:v>
                </c:pt>
              </c:strCache>
            </c:strRef>
          </c:cat>
          <c:val>
            <c:numRef>
              <c:f>Transportation!$E$17:$E$18</c:f>
              <c:numCache>
                <c:formatCode>0.00%</c:formatCode>
                <c:ptCount val="2"/>
                <c:pt idx="0">
                  <c:v>0.68730000000000002</c:v>
                </c:pt>
                <c:pt idx="1">
                  <c:v>0.31269999999999998</c:v>
                </c:pt>
              </c:numCache>
            </c:numRef>
          </c:val>
        </c:ser>
        <c:dLbls>
          <c:showPercent val="1"/>
        </c:dLbls>
        <c:firstSliceAng val="0"/>
      </c:pieChart>
    </c:plotArea>
    <c:legend>
      <c:legendPos val="r"/>
      <c:layout>
        <c:manualLayout>
          <c:xMode val="edge"/>
          <c:yMode val="edge"/>
          <c:x val="0.77606463254593172"/>
          <c:y val="0.68137967951374501"/>
          <c:w val="0.1281020341207349"/>
          <c:h val="0.15862204724409448"/>
        </c:manualLayout>
      </c:layout>
      <c:txPr>
        <a:bodyPr/>
        <a:lstStyle/>
        <a:p>
          <a:pPr>
            <a:defRPr sz="1100"/>
          </a:pPr>
          <a:endParaRPr lang="en-US"/>
        </a:p>
      </c:txPr>
    </c:legend>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Transportation</a:t>
            </a:r>
            <a:r>
              <a:rPr lang="en-US" baseline="0"/>
              <a:t> Related Needs</a:t>
            </a:r>
            <a:endParaRPr lang="en-US"/>
          </a:p>
        </c:rich>
      </c:tx>
      <c:layout/>
    </c:title>
    <c:plotArea>
      <c:layout/>
      <c:barChart>
        <c:barDir val="bar"/>
        <c:grouping val="clustered"/>
        <c:ser>
          <c:idx val="0"/>
          <c:order val="0"/>
          <c:dLbls>
            <c:dLbl>
              <c:idx val="0"/>
              <c:layout>
                <c:manualLayout>
                  <c:x val="-7.7777777777777779E-2"/>
                  <c:y val="4.7619047619047616E-2"/>
                </c:manualLayout>
              </c:layout>
              <c:showVal val="1"/>
            </c:dLbl>
            <c:txPr>
              <a:bodyPr/>
              <a:lstStyle/>
              <a:p>
                <a:pPr>
                  <a:defRPr sz="1200"/>
                </a:pPr>
                <a:endParaRPr lang="en-US"/>
              </a:p>
            </c:txPr>
            <c:showVal val="1"/>
          </c:dLbls>
          <c:cat>
            <c:strRef>
              <c:f>Transportation!$B$2:$B$11</c:f>
              <c:strCache>
                <c:ptCount val="10"/>
                <c:pt idx="0">
                  <c:v>gasoline</c:v>
                </c:pt>
                <c:pt idx="1">
                  <c:v>car/truck</c:v>
                </c:pt>
                <c:pt idx="2">
                  <c:v>NONE</c:v>
                </c:pt>
                <c:pt idx="3">
                  <c:v>Insurance</c:v>
                </c:pt>
                <c:pt idx="4">
                  <c:v>Driver's License</c:v>
                </c:pt>
                <c:pt idx="5">
                  <c:v>auto repairs</c:v>
                </c:pt>
                <c:pt idx="6">
                  <c:v>bus tickets ($ for bus)</c:v>
                </c:pt>
                <c:pt idx="7">
                  <c:v>vehicle inspection</c:v>
                </c:pt>
                <c:pt idx="8">
                  <c:v>vehicle registration</c:v>
                </c:pt>
                <c:pt idx="9">
                  <c:v>information about bus routes/services</c:v>
                </c:pt>
              </c:strCache>
            </c:strRef>
          </c:cat>
          <c:val>
            <c:numRef>
              <c:f>Transportation!$E$2:$E$11</c:f>
              <c:numCache>
                <c:formatCode>0.00%</c:formatCode>
                <c:ptCount val="10"/>
                <c:pt idx="0">
                  <c:v>0.45329999999999998</c:v>
                </c:pt>
                <c:pt idx="1">
                  <c:v>0.34</c:v>
                </c:pt>
                <c:pt idx="2">
                  <c:v>0.3</c:v>
                </c:pt>
                <c:pt idx="3">
                  <c:v>0.28670000000000001</c:v>
                </c:pt>
                <c:pt idx="4">
                  <c:v>0.25</c:v>
                </c:pt>
                <c:pt idx="5">
                  <c:v>0.24329999999999999</c:v>
                </c:pt>
                <c:pt idx="6">
                  <c:v>0.23669999999999999</c:v>
                </c:pt>
                <c:pt idx="7">
                  <c:v>0.22</c:v>
                </c:pt>
                <c:pt idx="8">
                  <c:v>0.20669999999999999</c:v>
                </c:pt>
                <c:pt idx="9">
                  <c:v>0.1167</c:v>
                </c:pt>
              </c:numCache>
            </c:numRef>
          </c:val>
        </c:ser>
        <c:dLbls>
          <c:showVal val="1"/>
        </c:dLbls>
        <c:axId val="106134144"/>
        <c:axId val="111063040"/>
      </c:barChart>
      <c:catAx>
        <c:axId val="106134144"/>
        <c:scaling>
          <c:orientation val="minMax"/>
        </c:scaling>
        <c:axPos val="l"/>
        <c:tickLblPos val="nextTo"/>
        <c:txPr>
          <a:bodyPr/>
          <a:lstStyle/>
          <a:p>
            <a:pPr>
              <a:defRPr sz="1400"/>
            </a:pPr>
            <a:endParaRPr lang="en-US"/>
          </a:p>
        </c:txPr>
        <c:crossAx val="111063040"/>
        <c:crosses val="autoZero"/>
        <c:auto val="1"/>
        <c:lblAlgn val="ctr"/>
        <c:lblOffset val="100"/>
      </c:catAx>
      <c:valAx>
        <c:axId val="111063040"/>
        <c:scaling>
          <c:orientation val="minMax"/>
        </c:scaling>
        <c:delete val="1"/>
        <c:axPos val="b"/>
        <c:numFmt formatCode="0.00%" sourceLinked="1"/>
        <c:tickLblPos val="none"/>
        <c:crossAx val="106134144"/>
        <c:crosses val="autoZero"/>
        <c:crossBetween val="between"/>
      </c:valAx>
    </c:plotArea>
    <c:plotVisOnly val="1"/>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Are you a US veteran?</a:t>
            </a:r>
          </a:p>
        </c:rich>
      </c:tx>
      <c:layout/>
    </c:title>
    <c:plotArea>
      <c:layout/>
      <c:pieChart>
        <c:varyColors val="1"/>
        <c:ser>
          <c:idx val="0"/>
          <c:order val="0"/>
          <c:dLbls>
            <c:txPr>
              <a:bodyPr/>
              <a:lstStyle/>
              <a:p>
                <a:pPr>
                  <a:defRPr sz="1600">
                    <a:solidFill>
                      <a:schemeClr val="bg1"/>
                    </a:solidFill>
                  </a:defRPr>
                </a:pPr>
                <a:endParaRPr lang="en-US"/>
              </a:p>
            </c:txPr>
            <c:showPercent val="1"/>
            <c:showLeaderLines val="1"/>
          </c:dLbls>
          <c:cat>
            <c:strRef>
              <c:f>Veterans!$B$2:$B$3</c:f>
              <c:strCache>
                <c:ptCount val="2"/>
                <c:pt idx="0">
                  <c:v>No</c:v>
                </c:pt>
                <c:pt idx="1">
                  <c:v>Yes</c:v>
                </c:pt>
              </c:strCache>
            </c:strRef>
          </c:cat>
          <c:val>
            <c:numRef>
              <c:f>Veterans!$E$2:$E$3</c:f>
              <c:numCache>
                <c:formatCode>0.00%</c:formatCode>
                <c:ptCount val="2"/>
                <c:pt idx="0">
                  <c:v>0.88390000000000002</c:v>
                </c:pt>
                <c:pt idx="1">
                  <c:v>0.11609999999999999</c:v>
                </c:pt>
              </c:numCache>
            </c:numRef>
          </c:val>
        </c:ser>
        <c:dLbls>
          <c:showPercent val="1"/>
        </c:dLbls>
        <c:firstSliceAng val="0"/>
      </c:pieChart>
    </c:plotArea>
    <c:legend>
      <c:legendPos val="r"/>
      <c:layout/>
      <c:txPr>
        <a:bodyPr/>
        <a:lstStyle/>
        <a:p>
          <a:pPr>
            <a:defRPr sz="1400"/>
          </a:pPr>
          <a:endParaRPr lang="en-US"/>
        </a:p>
      </c:txPr>
    </c:legend>
    <c:plotVisOnly val="1"/>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Are you receiving Veteran Benefits?</a:t>
            </a:r>
          </a:p>
        </c:rich>
      </c:tx>
      <c:layout>
        <c:manualLayout>
          <c:xMode val="edge"/>
          <c:yMode val="edge"/>
          <c:x val="0.11748600174978127"/>
          <c:y val="2.7777777777777776E-2"/>
        </c:manualLayout>
      </c:layout>
    </c:title>
    <c:plotArea>
      <c:layout/>
      <c:pieChart>
        <c:varyColors val="1"/>
        <c:ser>
          <c:idx val="0"/>
          <c:order val="0"/>
          <c:dLbls>
            <c:txPr>
              <a:bodyPr/>
              <a:lstStyle/>
              <a:p>
                <a:pPr>
                  <a:defRPr sz="1600">
                    <a:solidFill>
                      <a:schemeClr val="bg1"/>
                    </a:solidFill>
                  </a:defRPr>
                </a:pPr>
                <a:endParaRPr lang="en-US"/>
              </a:p>
            </c:txPr>
            <c:showPercent val="1"/>
            <c:showLeaderLines val="1"/>
          </c:dLbls>
          <c:cat>
            <c:strRef>
              <c:f>Veterans!$B$6:$B$7</c:f>
              <c:strCache>
                <c:ptCount val="2"/>
                <c:pt idx="0">
                  <c:v>Yes</c:v>
                </c:pt>
                <c:pt idx="1">
                  <c:v>No</c:v>
                </c:pt>
              </c:strCache>
            </c:strRef>
          </c:cat>
          <c:val>
            <c:numRef>
              <c:f>Veterans!$E$6:$E$7</c:f>
              <c:numCache>
                <c:formatCode>0.00%</c:formatCode>
                <c:ptCount val="2"/>
                <c:pt idx="0">
                  <c:v>0.41670000000000001</c:v>
                </c:pt>
                <c:pt idx="1">
                  <c:v>0.58330000000000004</c:v>
                </c:pt>
              </c:numCache>
            </c:numRef>
          </c:val>
        </c:ser>
        <c:dLbls>
          <c:showPercent val="1"/>
        </c:dLbls>
        <c:firstSliceAng val="0"/>
      </c:pieChart>
    </c:plotArea>
    <c:legend>
      <c:legendPos val="r"/>
      <c:layout/>
      <c:txPr>
        <a:bodyPr/>
        <a:lstStyle/>
        <a:p>
          <a:pPr>
            <a:defRPr sz="1200"/>
          </a:pPr>
          <a:endParaRPr lang="en-US"/>
        </a:p>
      </c:txPr>
    </c:legend>
    <c:plotVisOnly val="1"/>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Need help receiving veteran benefits?</a:t>
            </a:r>
          </a:p>
        </c:rich>
      </c:tx>
      <c:layout/>
    </c:title>
    <c:plotArea>
      <c:layout/>
      <c:pieChart>
        <c:varyColors val="1"/>
        <c:ser>
          <c:idx val="0"/>
          <c:order val="0"/>
          <c:dLbls>
            <c:txPr>
              <a:bodyPr/>
              <a:lstStyle/>
              <a:p>
                <a:pPr>
                  <a:defRPr sz="1600">
                    <a:solidFill>
                      <a:schemeClr val="bg1"/>
                    </a:solidFill>
                  </a:defRPr>
                </a:pPr>
                <a:endParaRPr lang="en-US"/>
              </a:p>
            </c:txPr>
            <c:showPercent val="1"/>
            <c:showLeaderLines val="1"/>
          </c:dLbls>
          <c:cat>
            <c:strRef>
              <c:f>Veterans!$B$10:$B$11</c:f>
              <c:strCache>
                <c:ptCount val="2"/>
                <c:pt idx="0">
                  <c:v>Yes</c:v>
                </c:pt>
                <c:pt idx="1">
                  <c:v>No</c:v>
                </c:pt>
              </c:strCache>
            </c:strRef>
          </c:cat>
          <c:val>
            <c:numRef>
              <c:f>Veterans!$E$10:$E$11</c:f>
              <c:numCache>
                <c:formatCode>0.00%</c:formatCode>
                <c:ptCount val="2"/>
                <c:pt idx="0">
                  <c:v>0.5</c:v>
                </c:pt>
                <c:pt idx="1">
                  <c:v>0.5</c:v>
                </c:pt>
              </c:numCache>
            </c:numRef>
          </c:val>
        </c:ser>
        <c:dLbls>
          <c:showPercent val="1"/>
        </c:dLbls>
        <c:firstSliceAng val="0"/>
      </c:pieChart>
    </c:plotArea>
    <c:legend>
      <c:legendPos val="r"/>
      <c:layout/>
      <c:txPr>
        <a:bodyPr/>
        <a:lstStyle/>
        <a:p>
          <a:pPr>
            <a:defRPr sz="1200"/>
          </a:pPr>
          <a:endParaRPr lang="en-US"/>
        </a:p>
      </c:txPr>
    </c:legend>
    <c:plotVisOnly val="1"/>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bar"/>
        <c:grouping val="clustered"/>
        <c:ser>
          <c:idx val="0"/>
          <c:order val="0"/>
          <c:dPt>
            <c:idx val="0"/>
            <c:spPr>
              <a:gradFill>
                <a:gsLst>
                  <a:gs pos="0">
                    <a:srgbClr val="8488C4"/>
                  </a:gs>
                  <a:gs pos="53000">
                    <a:srgbClr val="D4DEFF"/>
                  </a:gs>
                  <a:gs pos="83000">
                    <a:srgbClr val="D4DEFF"/>
                  </a:gs>
                  <a:gs pos="100000">
                    <a:srgbClr val="96AB94"/>
                  </a:gs>
                </a:gsLst>
                <a:lin ang="10800000" scaled="0"/>
              </a:gradFill>
            </c:spPr>
          </c:dPt>
          <c:dLbls>
            <c:txPr>
              <a:bodyPr/>
              <a:lstStyle/>
              <a:p>
                <a:pPr>
                  <a:defRPr sz="1400"/>
                </a:pPr>
                <a:endParaRPr lang="en-US"/>
              </a:p>
            </c:txPr>
            <c:showVal val="1"/>
          </c:dLbls>
          <c:cat>
            <c:strRef>
              <c:f>Veterans!$B$14:$B$34</c:f>
              <c:strCache>
                <c:ptCount val="21"/>
                <c:pt idx="0">
                  <c:v>None</c:v>
                </c:pt>
                <c:pt idx="1">
                  <c:v>Medical benefits</c:v>
                </c:pt>
                <c:pt idx="2">
                  <c:v>Health Care</c:v>
                </c:pt>
                <c:pt idx="3">
                  <c:v>Disability</c:v>
                </c:pt>
                <c:pt idx="4">
                  <c:v>Education and Training</c:v>
                </c:pt>
                <c:pt idx="5">
                  <c:v>Housing</c:v>
                </c:pt>
                <c:pt idx="6">
                  <c:v>Life Insurance</c:v>
                </c:pt>
                <c:pt idx="7">
                  <c:v>Mental Health Care</c:v>
                </c:pt>
                <c:pt idx="8">
                  <c:v>Connecting to Veteran Organization</c:v>
                </c:pt>
                <c:pt idx="9">
                  <c:v>Employment</c:v>
                </c:pt>
                <c:pt idx="10">
                  <c:v>VA claim Appeals</c:v>
                </c:pt>
                <c:pt idx="11">
                  <c:v>Medals and records</c:v>
                </c:pt>
                <c:pt idx="12">
                  <c:v>Transportation</c:v>
                </c:pt>
                <c:pt idx="13">
                  <c:v>Burial and Memorial</c:v>
                </c:pt>
                <c:pt idx="14">
                  <c:v>Healthcare for family members</c:v>
                </c:pt>
                <c:pt idx="15">
                  <c:v>Reserve and Guard</c:v>
                </c:pt>
                <c:pt idx="16">
                  <c:v>Women Veteran Health Services</c:v>
                </c:pt>
                <c:pt idx="17">
                  <c:v>Other</c:v>
                </c:pt>
                <c:pt idx="18">
                  <c:v>Pension</c:v>
                </c:pt>
                <c:pt idx="19">
                  <c:v>Special and Limited Benefits</c:v>
                </c:pt>
                <c:pt idx="20">
                  <c:v>Transition Assistance</c:v>
                </c:pt>
              </c:strCache>
            </c:strRef>
          </c:cat>
          <c:val>
            <c:numRef>
              <c:f>Veterans!$E$14:$E$34</c:f>
              <c:numCache>
                <c:formatCode>0.00%</c:formatCode>
                <c:ptCount val="21"/>
                <c:pt idx="0">
                  <c:v>0.44740000000000002</c:v>
                </c:pt>
                <c:pt idx="1">
                  <c:v>0.26319999999999999</c:v>
                </c:pt>
                <c:pt idx="2">
                  <c:v>0.23680000000000001</c:v>
                </c:pt>
                <c:pt idx="3">
                  <c:v>0.21049999999999999</c:v>
                </c:pt>
                <c:pt idx="4">
                  <c:v>0.1842</c:v>
                </c:pt>
                <c:pt idx="5">
                  <c:v>0.1842</c:v>
                </c:pt>
                <c:pt idx="6">
                  <c:v>0.1842</c:v>
                </c:pt>
                <c:pt idx="7">
                  <c:v>0.1842</c:v>
                </c:pt>
                <c:pt idx="8">
                  <c:v>0.15790000000000001</c:v>
                </c:pt>
                <c:pt idx="9">
                  <c:v>0.15790000000000001</c:v>
                </c:pt>
                <c:pt idx="10">
                  <c:v>0.15790000000000001</c:v>
                </c:pt>
                <c:pt idx="11">
                  <c:v>0.1053</c:v>
                </c:pt>
                <c:pt idx="12">
                  <c:v>0.1053</c:v>
                </c:pt>
                <c:pt idx="13">
                  <c:v>7.8899999999999998E-2</c:v>
                </c:pt>
                <c:pt idx="14">
                  <c:v>7.8899999999999998E-2</c:v>
                </c:pt>
                <c:pt idx="15">
                  <c:v>5.2600000000000001E-2</c:v>
                </c:pt>
                <c:pt idx="16">
                  <c:v>5.2600000000000001E-2</c:v>
                </c:pt>
                <c:pt idx="17">
                  <c:v>5.2600000000000001E-2</c:v>
                </c:pt>
                <c:pt idx="18">
                  <c:v>2.63E-2</c:v>
                </c:pt>
                <c:pt idx="19">
                  <c:v>2.63E-2</c:v>
                </c:pt>
                <c:pt idx="20">
                  <c:v>2.63E-2</c:v>
                </c:pt>
              </c:numCache>
            </c:numRef>
          </c:val>
        </c:ser>
        <c:dLbls>
          <c:showVal val="1"/>
        </c:dLbls>
        <c:axId val="123288960"/>
        <c:axId val="123300096"/>
      </c:barChart>
      <c:catAx>
        <c:axId val="123288960"/>
        <c:scaling>
          <c:orientation val="minMax"/>
        </c:scaling>
        <c:axPos val="l"/>
        <c:tickLblPos val="nextTo"/>
        <c:txPr>
          <a:bodyPr/>
          <a:lstStyle/>
          <a:p>
            <a:pPr>
              <a:defRPr sz="1600"/>
            </a:pPr>
            <a:endParaRPr lang="en-US"/>
          </a:p>
        </c:txPr>
        <c:crossAx val="123300096"/>
        <c:crosses val="autoZero"/>
        <c:auto val="1"/>
        <c:lblAlgn val="ctr"/>
        <c:lblOffset val="100"/>
      </c:catAx>
      <c:valAx>
        <c:axId val="123300096"/>
        <c:scaling>
          <c:orientation val="minMax"/>
        </c:scaling>
        <c:delete val="1"/>
        <c:axPos val="b"/>
        <c:numFmt formatCode="0.00%" sourceLinked="1"/>
        <c:tickLblPos val="none"/>
        <c:crossAx val="12328896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2400"/>
            </a:pPr>
            <a:r>
              <a:rPr lang="en-US" sz="2400"/>
              <a:t>Marital Status</a:t>
            </a:r>
          </a:p>
        </c:rich>
      </c:tx>
      <c:layout/>
    </c:title>
    <c:plotArea>
      <c:layout/>
      <c:pieChart>
        <c:varyColors val="1"/>
        <c:ser>
          <c:idx val="2"/>
          <c:order val="2"/>
          <c:tx>
            <c:strRef>
              <c:f>Demographics!$E$52</c:f>
              <c:strCache>
                <c:ptCount val="1"/>
                <c:pt idx="0">
                  <c:v>%</c:v>
                </c:pt>
              </c:strCache>
            </c:strRef>
          </c:tx>
          <c:dLbls>
            <c:dLbl>
              <c:idx val="2"/>
              <c:spPr/>
              <c:txPr>
                <a:bodyPr/>
                <a:lstStyle/>
                <a:p>
                  <a:pPr>
                    <a:defRPr sz="2000">
                      <a:solidFill>
                        <a:schemeClr val="tx1"/>
                      </a:solidFill>
                    </a:defRPr>
                  </a:pPr>
                  <a:endParaRPr lang="en-US"/>
                </a:p>
              </c:txPr>
            </c:dLbl>
            <c:dLbl>
              <c:idx val="4"/>
              <c:spPr/>
              <c:txPr>
                <a:bodyPr/>
                <a:lstStyle/>
                <a:p>
                  <a:pPr>
                    <a:defRPr sz="2000">
                      <a:solidFill>
                        <a:schemeClr val="tx1"/>
                      </a:solidFill>
                    </a:defRPr>
                  </a:pPr>
                  <a:endParaRPr lang="en-US"/>
                </a:p>
              </c:txPr>
            </c:dLbl>
            <c:txPr>
              <a:bodyPr/>
              <a:lstStyle/>
              <a:p>
                <a:pPr>
                  <a:defRPr sz="2000">
                    <a:solidFill>
                      <a:schemeClr val="bg1"/>
                    </a:solidFill>
                  </a:defRPr>
                </a:pPr>
                <a:endParaRPr lang="en-US"/>
              </a:p>
            </c:txPr>
            <c:showPercent val="1"/>
            <c:showLeaderLines val="1"/>
          </c:dLbls>
          <c:cat>
            <c:strRef>
              <c:f>Demographics!$B$53:$B$58</c:f>
              <c:strCache>
                <c:ptCount val="6"/>
                <c:pt idx="0">
                  <c:v>Single</c:v>
                </c:pt>
                <c:pt idx="1">
                  <c:v>Married</c:v>
                </c:pt>
                <c:pt idx="2">
                  <c:v>Widowed</c:v>
                </c:pt>
                <c:pt idx="3">
                  <c:v>Divorced</c:v>
                </c:pt>
                <c:pt idx="4">
                  <c:v>Separated</c:v>
                </c:pt>
                <c:pt idx="5">
                  <c:v>Living with romantic partner</c:v>
                </c:pt>
              </c:strCache>
            </c:strRef>
          </c:cat>
          <c:val>
            <c:numRef>
              <c:f>Demographics!$E$53:$E$58</c:f>
              <c:numCache>
                <c:formatCode>0.00%</c:formatCode>
                <c:ptCount val="6"/>
                <c:pt idx="0">
                  <c:v>0.32590000000000002</c:v>
                </c:pt>
                <c:pt idx="1">
                  <c:v>0.28120000000000001</c:v>
                </c:pt>
                <c:pt idx="2">
                  <c:v>7.0300000000000001E-2</c:v>
                </c:pt>
                <c:pt idx="3">
                  <c:v>0.1789</c:v>
                </c:pt>
                <c:pt idx="4">
                  <c:v>6.0699999999999997E-2</c:v>
                </c:pt>
                <c:pt idx="5">
                  <c:v>8.3099999999999993E-2</c:v>
                </c:pt>
              </c:numCache>
            </c:numRef>
          </c:val>
        </c:ser>
        <c:ser>
          <c:idx val="1"/>
          <c:order val="1"/>
          <c:tx>
            <c:strRef>
              <c:f>Demographics!$D$52</c:f>
              <c:strCache>
                <c:ptCount val="1"/>
                <c:pt idx="0">
                  <c:v>Responses</c:v>
                </c:pt>
              </c:strCache>
            </c:strRef>
          </c:tx>
          <c:dLbls>
            <c:showPercent val="1"/>
            <c:showLeaderLines val="1"/>
          </c:dLbls>
          <c:cat>
            <c:strRef>
              <c:f>Demographics!$B$53:$B$58</c:f>
              <c:strCache>
                <c:ptCount val="6"/>
                <c:pt idx="0">
                  <c:v>Single</c:v>
                </c:pt>
                <c:pt idx="1">
                  <c:v>Married</c:v>
                </c:pt>
                <c:pt idx="2">
                  <c:v>Widowed</c:v>
                </c:pt>
                <c:pt idx="3">
                  <c:v>Divorced</c:v>
                </c:pt>
                <c:pt idx="4">
                  <c:v>Separated</c:v>
                </c:pt>
                <c:pt idx="5">
                  <c:v>Living with romantic partner</c:v>
                </c:pt>
              </c:strCache>
            </c:strRef>
          </c:cat>
          <c:val>
            <c:numRef>
              <c:f>Demographics!$D$53:$D$58</c:f>
            </c:numRef>
          </c:val>
        </c:ser>
        <c:ser>
          <c:idx val="0"/>
          <c:order val="0"/>
          <c:tx>
            <c:strRef>
              <c:f>Demographics!$C$52</c:f>
              <c:strCache>
                <c:ptCount val="1"/>
                <c:pt idx="0">
                  <c:v>Bar</c:v>
                </c:pt>
              </c:strCache>
            </c:strRef>
          </c:tx>
          <c:dLbls>
            <c:showPercent val="1"/>
            <c:showLeaderLines val="1"/>
          </c:dLbls>
          <c:cat>
            <c:strRef>
              <c:f>Demographics!$B$53:$B$58</c:f>
              <c:strCache>
                <c:ptCount val="6"/>
                <c:pt idx="0">
                  <c:v>Single</c:v>
                </c:pt>
                <c:pt idx="1">
                  <c:v>Married</c:v>
                </c:pt>
                <c:pt idx="2">
                  <c:v>Widowed</c:v>
                </c:pt>
                <c:pt idx="3">
                  <c:v>Divorced</c:v>
                </c:pt>
                <c:pt idx="4">
                  <c:v>Separated</c:v>
                </c:pt>
                <c:pt idx="5">
                  <c:v>Living with romantic partner</c:v>
                </c:pt>
              </c:strCache>
            </c:strRef>
          </c:cat>
          <c:val>
            <c:numRef>
              <c:f>Demographics!$C$53:$C$58</c:f>
            </c:numRef>
          </c:val>
        </c:ser>
        <c:dLbls>
          <c:showPercent val="1"/>
        </c:dLbls>
        <c:firstSliceAng val="0"/>
      </c:pieChart>
    </c:plotArea>
    <c:legend>
      <c:legendPos val="r"/>
      <c:layout>
        <c:manualLayout>
          <c:xMode val="edge"/>
          <c:yMode val="edge"/>
          <c:x val="0.60877263223453004"/>
          <c:y val="0.13867427821522307"/>
          <c:w val="0.371453356466035"/>
          <c:h val="0.84225354330708657"/>
        </c:manualLayout>
      </c:layout>
      <c:txPr>
        <a:bodyPr/>
        <a:lstStyle/>
        <a:p>
          <a:pPr>
            <a:defRPr sz="1400"/>
          </a:pPr>
          <a:endParaRPr lang="en-US"/>
        </a:p>
      </c:txPr>
    </c:legend>
    <c:plotVisOnly val="1"/>
  </c:chart>
  <c:externalData r:id="rId1"/>
</c:chartSpace>
</file>

<file path=ppt/charts/chart40.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Do you have any legal needs?</a:t>
            </a:r>
          </a:p>
        </c:rich>
      </c:tx>
      <c:layout/>
    </c:title>
    <c:plotArea>
      <c:layout/>
      <c:pieChart>
        <c:varyColors val="1"/>
        <c:ser>
          <c:idx val="0"/>
          <c:order val="0"/>
          <c:dLbls>
            <c:txPr>
              <a:bodyPr/>
              <a:lstStyle/>
              <a:p>
                <a:pPr>
                  <a:defRPr sz="1600">
                    <a:solidFill>
                      <a:schemeClr val="bg1"/>
                    </a:solidFill>
                  </a:defRPr>
                </a:pPr>
                <a:endParaRPr lang="en-US"/>
              </a:p>
            </c:txPr>
            <c:showPercent val="1"/>
            <c:showLeaderLines val="1"/>
          </c:dLbls>
          <c:cat>
            <c:strRef>
              <c:f>Legal!$B$2:$B$3</c:f>
              <c:strCache>
                <c:ptCount val="2"/>
                <c:pt idx="0">
                  <c:v>No</c:v>
                </c:pt>
                <c:pt idx="1">
                  <c:v>Yes</c:v>
                </c:pt>
              </c:strCache>
            </c:strRef>
          </c:cat>
          <c:val>
            <c:numRef>
              <c:f>Legal!$E$2:$E$3</c:f>
              <c:numCache>
                <c:formatCode>0.00%</c:formatCode>
                <c:ptCount val="2"/>
                <c:pt idx="0">
                  <c:v>0.84919999999999995</c:v>
                </c:pt>
                <c:pt idx="1">
                  <c:v>0.15079999999999999</c:v>
                </c:pt>
              </c:numCache>
            </c:numRef>
          </c:val>
        </c:ser>
        <c:dLbls>
          <c:showPercent val="1"/>
        </c:dLbls>
        <c:firstSliceAng val="0"/>
      </c:pieChart>
    </c:plotArea>
    <c:legend>
      <c:legendPos val="r"/>
      <c:layout>
        <c:manualLayout>
          <c:xMode val="edge"/>
          <c:yMode val="edge"/>
          <c:x val="0.70922052712160977"/>
          <c:y val="0.47409521726450859"/>
          <c:w val="0.10675169510061243"/>
          <c:h val="0.16743438320209975"/>
        </c:manualLayout>
      </c:layout>
      <c:txPr>
        <a:bodyPr/>
        <a:lstStyle/>
        <a:p>
          <a:pPr>
            <a:defRPr sz="1200"/>
          </a:pPr>
          <a:endParaRPr lang="en-US"/>
        </a:p>
      </c:txPr>
    </c:legend>
    <c:plotVisOnly val="1"/>
  </c:chart>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What legal needs do you have?</a:t>
            </a:r>
          </a:p>
          <a:p>
            <a:pPr>
              <a:defRPr/>
            </a:pPr>
            <a:endParaRPr lang="en-US"/>
          </a:p>
        </c:rich>
      </c:tx>
      <c:layout/>
    </c:title>
    <c:plotArea>
      <c:layout/>
      <c:barChart>
        <c:barDir val="bar"/>
        <c:grouping val="clustered"/>
        <c:ser>
          <c:idx val="0"/>
          <c:order val="0"/>
          <c:dLbls>
            <c:dLbl>
              <c:idx val="0"/>
              <c:layout>
                <c:manualLayout>
                  <c:x val="-7.0175430518092913E-2"/>
                  <c:y val="3.1431229678379753E-2"/>
                </c:manualLayout>
              </c:layout>
              <c:showVal val="1"/>
            </c:dLbl>
            <c:txPr>
              <a:bodyPr/>
              <a:lstStyle/>
              <a:p>
                <a:pPr>
                  <a:defRPr sz="1400"/>
                </a:pPr>
                <a:endParaRPr lang="en-US"/>
              </a:p>
            </c:txPr>
            <c:showVal val="1"/>
          </c:dLbls>
          <c:cat>
            <c:strRef>
              <c:f>Legal!$B$6:$B$19</c:f>
              <c:strCache>
                <c:ptCount val="14"/>
                <c:pt idx="0">
                  <c:v>Family/Domestic</c:v>
                </c:pt>
                <c:pt idx="1">
                  <c:v>Other</c:v>
                </c:pt>
                <c:pt idx="2">
                  <c:v>Housing/Property</c:v>
                </c:pt>
                <c:pt idx="3">
                  <c:v>Health Related</c:v>
                </c:pt>
                <c:pt idx="4">
                  <c:v>Personal Finance/Consumer</c:v>
                </c:pt>
                <c:pt idx="5">
                  <c:v>Civil Rights/Liberties</c:v>
                </c:pt>
                <c:pt idx="6">
                  <c:v>Public Benefits</c:v>
                </c:pt>
                <c:pt idx="7">
                  <c:v>Wills, Estates, Advanced Directives</c:v>
                </c:pt>
                <c:pt idx="8">
                  <c:v>Discrimination related to Americans with Disabilities Act</c:v>
                </c:pt>
                <c:pt idx="9">
                  <c:v>Immigration</c:v>
                </c:pt>
                <c:pt idx="10">
                  <c:v>Personal Economic/Injury</c:v>
                </c:pt>
                <c:pt idx="11">
                  <c:v>Small Business/ Farm</c:v>
                </c:pt>
                <c:pt idx="12">
                  <c:v>Veteran</c:v>
                </c:pt>
                <c:pt idx="13">
                  <c:v>Work Related</c:v>
                </c:pt>
              </c:strCache>
            </c:strRef>
          </c:cat>
          <c:val>
            <c:numRef>
              <c:f>Legal!$E$6:$E$19</c:f>
              <c:numCache>
                <c:formatCode>0.00%</c:formatCode>
                <c:ptCount val="14"/>
                <c:pt idx="0">
                  <c:v>0.4667</c:v>
                </c:pt>
                <c:pt idx="1">
                  <c:v>0.22220000000000001</c:v>
                </c:pt>
                <c:pt idx="2">
                  <c:v>0.15559999999999999</c:v>
                </c:pt>
                <c:pt idx="3">
                  <c:v>0.1333</c:v>
                </c:pt>
                <c:pt idx="4">
                  <c:v>0.1111</c:v>
                </c:pt>
                <c:pt idx="5">
                  <c:v>8.8900000000000007E-2</c:v>
                </c:pt>
                <c:pt idx="6">
                  <c:v>8.8900000000000007E-2</c:v>
                </c:pt>
                <c:pt idx="7">
                  <c:v>8.8900000000000007E-2</c:v>
                </c:pt>
                <c:pt idx="8">
                  <c:v>6.6699999999999995E-2</c:v>
                </c:pt>
                <c:pt idx="9">
                  <c:v>6.6699999999999995E-2</c:v>
                </c:pt>
                <c:pt idx="10">
                  <c:v>6.6699999999999995E-2</c:v>
                </c:pt>
                <c:pt idx="11">
                  <c:v>4.4400000000000002E-2</c:v>
                </c:pt>
                <c:pt idx="12">
                  <c:v>4.4400000000000002E-2</c:v>
                </c:pt>
                <c:pt idx="13">
                  <c:v>4.4400000000000002E-2</c:v>
                </c:pt>
              </c:numCache>
            </c:numRef>
          </c:val>
        </c:ser>
        <c:dLbls>
          <c:showVal val="1"/>
        </c:dLbls>
        <c:axId val="129536000"/>
        <c:axId val="129537536"/>
      </c:barChart>
      <c:catAx>
        <c:axId val="129536000"/>
        <c:scaling>
          <c:orientation val="minMax"/>
        </c:scaling>
        <c:axPos val="l"/>
        <c:tickLblPos val="nextTo"/>
        <c:txPr>
          <a:bodyPr/>
          <a:lstStyle/>
          <a:p>
            <a:pPr>
              <a:defRPr sz="1400"/>
            </a:pPr>
            <a:endParaRPr lang="en-US"/>
          </a:p>
        </c:txPr>
        <c:crossAx val="129537536"/>
        <c:crosses val="autoZero"/>
        <c:auto val="1"/>
        <c:lblAlgn val="ctr"/>
        <c:lblOffset val="100"/>
      </c:catAx>
      <c:valAx>
        <c:axId val="129537536"/>
        <c:scaling>
          <c:orientation val="minMax"/>
        </c:scaling>
        <c:delete val="1"/>
        <c:axPos val="b"/>
        <c:numFmt formatCode="0.00%" sourceLinked="1"/>
        <c:tickLblPos val="none"/>
        <c:crossAx val="12953600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2000"/>
            </a:pPr>
            <a:r>
              <a:rPr lang="en-US" sz="2000"/>
              <a:t>Household Size</a:t>
            </a:r>
          </a:p>
        </c:rich>
      </c:tx>
      <c:layout>
        <c:manualLayout>
          <c:xMode val="edge"/>
          <c:yMode val="edge"/>
          <c:x val="0.51287878787878793"/>
          <c:y val="3.4482758620689655E-2"/>
        </c:manualLayout>
      </c:layout>
    </c:title>
    <c:plotArea>
      <c:layout/>
      <c:pieChart>
        <c:varyColors val="1"/>
        <c:ser>
          <c:idx val="2"/>
          <c:order val="2"/>
          <c:tx>
            <c:strRef>
              <c:f>Demographics!$E$65</c:f>
              <c:strCache>
                <c:ptCount val="1"/>
                <c:pt idx="0">
                  <c:v>%</c:v>
                </c:pt>
              </c:strCache>
            </c:strRef>
          </c:tx>
          <c:dLbls>
            <c:dLbl>
              <c:idx val="0"/>
              <c:numFmt formatCode="0.0%" sourceLinked="0"/>
              <c:spPr/>
              <c:txPr>
                <a:bodyPr/>
                <a:lstStyle/>
                <a:p>
                  <a:pPr>
                    <a:defRPr sz="2000">
                      <a:solidFill>
                        <a:schemeClr val="bg1"/>
                      </a:solidFill>
                    </a:defRPr>
                  </a:pPr>
                  <a:endParaRPr lang="en-US"/>
                </a:p>
              </c:txPr>
            </c:dLbl>
            <c:dLbl>
              <c:idx val="1"/>
              <c:numFmt formatCode="0.0%" sourceLinked="0"/>
              <c:spPr/>
              <c:txPr>
                <a:bodyPr/>
                <a:lstStyle/>
                <a:p>
                  <a:pPr>
                    <a:defRPr sz="2000">
                      <a:solidFill>
                        <a:schemeClr val="bg1"/>
                      </a:solidFill>
                    </a:defRPr>
                  </a:pPr>
                  <a:endParaRPr lang="en-US"/>
                </a:p>
              </c:txPr>
            </c:dLbl>
            <c:dLbl>
              <c:idx val="2"/>
              <c:numFmt formatCode="0.0%" sourceLinked="0"/>
              <c:spPr/>
              <c:txPr>
                <a:bodyPr/>
                <a:lstStyle/>
                <a:p>
                  <a:pPr>
                    <a:defRPr sz="2000">
                      <a:solidFill>
                        <a:schemeClr val="bg1"/>
                      </a:solidFill>
                    </a:defRPr>
                  </a:pPr>
                  <a:endParaRPr lang="en-US"/>
                </a:p>
              </c:txPr>
            </c:dLbl>
            <c:dLbl>
              <c:idx val="3"/>
              <c:numFmt formatCode="0.0%" sourceLinked="0"/>
              <c:spPr/>
              <c:txPr>
                <a:bodyPr/>
                <a:lstStyle/>
                <a:p>
                  <a:pPr>
                    <a:defRPr sz="2000">
                      <a:solidFill>
                        <a:schemeClr val="bg1"/>
                      </a:solidFill>
                    </a:defRPr>
                  </a:pPr>
                  <a:endParaRPr lang="en-US"/>
                </a:p>
              </c:txPr>
            </c:dLbl>
            <c:dLbl>
              <c:idx val="4"/>
              <c:numFmt formatCode="0.0%" sourceLinked="0"/>
              <c:spPr/>
              <c:txPr>
                <a:bodyPr/>
                <a:lstStyle/>
                <a:p>
                  <a:pPr>
                    <a:defRPr sz="2000">
                      <a:solidFill>
                        <a:schemeClr val="bg1"/>
                      </a:solidFill>
                    </a:defRPr>
                  </a:pPr>
                  <a:endParaRPr lang="en-US"/>
                </a:p>
              </c:txPr>
            </c:dLbl>
            <c:dLbl>
              <c:idx val="10"/>
              <c:numFmt formatCode="0.0%" sourceLinked="0"/>
              <c:spPr/>
              <c:txPr>
                <a:bodyPr/>
                <a:lstStyle/>
                <a:p>
                  <a:pPr>
                    <a:defRPr sz="2000">
                      <a:solidFill>
                        <a:schemeClr val="tx1"/>
                      </a:solidFill>
                    </a:defRPr>
                  </a:pPr>
                  <a:endParaRPr lang="en-US"/>
                </a:p>
              </c:txPr>
            </c:dLbl>
            <c:numFmt formatCode="0.0%" sourceLinked="0"/>
            <c:txPr>
              <a:bodyPr/>
              <a:lstStyle/>
              <a:p>
                <a:pPr>
                  <a:defRPr sz="2000"/>
                </a:pPr>
                <a:endParaRPr lang="en-US"/>
              </a:p>
            </c:txPr>
            <c:showPercent val="1"/>
            <c:showLeaderLines val="1"/>
          </c:dLbls>
          <c:cat>
            <c:numRef>
              <c:f>Demographics!$B$66:$B$76</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Demographics!$E$66:$E$76</c:f>
              <c:numCache>
                <c:formatCode>0.00%</c:formatCode>
                <c:ptCount val="11"/>
                <c:pt idx="0">
                  <c:v>0.18590000000000001</c:v>
                </c:pt>
                <c:pt idx="1">
                  <c:v>0.2949</c:v>
                </c:pt>
                <c:pt idx="2">
                  <c:v>0.19869999999999999</c:v>
                </c:pt>
                <c:pt idx="3">
                  <c:v>9.9400000000000002E-2</c:v>
                </c:pt>
                <c:pt idx="4">
                  <c:v>8.3299999999999999E-2</c:v>
                </c:pt>
                <c:pt idx="5">
                  <c:v>4.4900000000000002E-2</c:v>
                </c:pt>
                <c:pt idx="6">
                  <c:v>1.6E-2</c:v>
                </c:pt>
                <c:pt idx="7">
                  <c:v>3.2000000000000002E-3</c:v>
                </c:pt>
                <c:pt idx="8">
                  <c:v>9.5999999999999992E-3</c:v>
                </c:pt>
                <c:pt idx="9">
                  <c:v>1.2800000000000001E-2</c:v>
                </c:pt>
                <c:pt idx="10">
                  <c:v>5.1299999999999998E-2</c:v>
                </c:pt>
              </c:numCache>
            </c:numRef>
          </c:val>
        </c:ser>
        <c:ser>
          <c:idx val="1"/>
          <c:order val="1"/>
          <c:tx>
            <c:strRef>
              <c:f>Demographics!$D$65</c:f>
              <c:strCache>
                <c:ptCount val="1"/>
                <c:pt idx="0">
                  <c:v>Responses</c:v>
                </c:pt>
              </c:strCache>
            </c:strRef>
          </c:tx>
          <c:dLbls>
            <c:showPercent val="1"/>
            <c:showLeaderLines val="1"/>
          </c:dLbls>
          <c:cat>
            <c:numRef>
              <c:f>Demographics!$B$66:$B$76</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Demographics!$D$66:$D$76</c:f>
            </c:numRef>
          </c:val>
        </c:ser>
        <c:ser>
          <c:idx val="0"/>
          <c:order val="0"/>
          <c:tx>
            <c:strRef>
              <c:f>Demographics!$C$65</c:f>
              <c:strCache>
                <c:ptCount val="1"/>
                <c:pt idx="0">
                  <c:v>Bar</c:v>
                </c:pt>
              </c:strCache>
            </c:strRef>
          </c:tx>
          <c:dLbls>
            <c:showPercent val="1"/>
            <c:showLeaderLines val="1"/>
          </c:dLbls>
          <c:cat>
            <c:numRef>
              <c:f>Demographics!$B$66:$B$76</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Demographics!$C$66:$C$76</c:f>
            </c:numRef>
          </c:val>
        </c:ser>
        <c:dLbls>
          <c:showPercent val="1"/>
        </c:dLbls>
        <c:firstSliceAng val="0"/>
      </c:pieChart>
    </c:plotArea>
    <c:legend>
      <c:legendPos val="r"/>
      <c:layout>
        <c:manualLayout>
          <c:xMode val="edge"/>
          <c:yMode val="edge"/>
          <c:x val="1.2311898512685911E-2"/>
          <c:y val="0.9145157932844602"/>
          <c:w val="0.98516284896206152"/>
          <c:h val="8.548420671553987E-2"/>
        </c:manualLayout>
      </c:layout>
      <c:txPr>
        <a:bodyPr/>
        <a:lstStyle/>
        <a:p>
          <a:pPr>
            <a:defRPr sz="160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49008733822065348"/>
          <c:y val="4.9240901827710369E-2"/>
          <c:w val="0.49410806407819713"/>
          <c:h val="0.94752535272954563"/>
        </c:manualLayout>
      </c:layout>
      <c:barChart>
        <c:barDir val="bar"/>
        <c:grouping val="clustered"/>
        <c:ser>
          <c:idx val="0"/>
          <c:order val="0"/>
          <c:dLbls>
            <c:txPr>
              <a:bodyPr/>
              <a:lstStyle/>
              <a:p>
                <a:pPr>
                  <a:defRPr sz="1600"/>
                </a:pPr>
                <a:endParaRPr lang="en-US"/>
              </a:p>
            </c:txPr>
            <c:showVal val="1"/>
          </c:dLbls>
          <c:cat>
            <c:strRef>
              <c:f>Demographics!$B$79:$B$89</c:f>
              <c:strCache>
                <c:ptCount val="11"/>
                <c:pt idx="0">
                  <c:v>Family of 1- Income below  $11,490</c:v>
                </c:pt>
                <c:pt idx="1">
                  <c:v>Family of 2- Income below $15,510</c:v>
                </c:pt>
                <c:pt idx="2">
                  <c:v>Family of 3- Income below $19,530</c:v>
                </c:pt>
                <c:pt idx="3">
                  <c:v>Family of 4- Income below $23,550</c:v>
                </c:pt>
                <c:pt idx="4">
                  <c:v>Family of 5-  Income below $27,570</c:v>
                </c:pt>
                <c:pt idx="5">
                  <c:v>Family of 6- Income below $31,590</c:v>
                </c:pt>
                <c:pt idx="6">
                  <c:v>Family of 7- Income below  $35,610</c:v>
                </c:pt>
                <c:pt idx="7">
                  <c:v>Family of 8- Income below $39,630</c:v>
                </c:pt>
                <c:pt idx="8">
                  <c:v>Family of 9- Income below $43,650</c:v>
                </c:pt>
                <c:pt idx="9">
                  <c:v>Family of 10- Income below $47,670</c:v>
                </c:pt>
                <c:pt idx="10">
                  <c:v>Family &gt;10 (Add $4,020 to $47,670 for each additional member)</c:v>
                </c:pt>
              </c:strCache>
            </c:strRef>
          </c:cat>
          <c:val>
            <c:numRef>
              <c:f>Demographics!$G$79:$G$89</c:f>
              <c:numCache>
                <c:formatCode>0%</c:formatCode>
                <c:ptCount val="11"/>
                <c:pt idx="0">
                  <c:v>0.75308641975308643</c:v>
                </c:pt>
                <c:pt idx="1">
                  <c:v>0.5</c:v>
                </c:pt>
                <c:pt idx="2">
                  <c:v>0.6071428571428571</c:v>
                </c:pt>
                <c:pt idx="3">
                  <c:v>0.6071428571428571</c:v>
                </c:pt>
                <c:pt idx="4">
                  <c:v>0.69565217391304346</c:v>
                </c:pt>
                <c:pt idx="5">
                  <c:v>0.93333333333333335</c:v>
                </c:pt>
                <c:pt idx="6">
                  <c:v>0.8</c:v>
                </c:pt>
                <c:pt idx="7">
                  <c:v>1</c:v>
                </c:pt>
                <c:pt idx="8">
                  <c:v>0.5</c:v>
                </c:pt>
                <c:pt idx="9">
                  <c:v>1</c:v>
                </c:pt>
                <c:pt idx="10">
                  <c:v>1</c:v>
                </c:pt>
              </c:numCache>
            </c:numRef>
          </c:val>
        </c:ser>
        <c:axId val="262345472"/>
        <c:axId val="239511424"/>
      </c:barChart>
      <c:valAx>
        <c:axId val="239511424"/>
        <c:scaling>
          <c:orientation val="minMax"/>
        </c:scaling>
        <c:delete val="1"/>
        <c:axPos val="t"/>
        <c:numFmt formatCode="0%" sourceLinked="1"/>
        <c:tickLblPos val="none"/>
        <c:crossAx val="262345472"/>
        <c:crosses val="autoZero"/>
        <c:crossBetween val="between"/>
      </c:valAx>
      <c:catAx>
        <c:axId val="262345472"/>
        <c:scaling>
          <c:orientation val="maxMin"/>
        </c:scaling>
        <c:axPos val="l"/>
        <c:tickLblPos val="nextTo"/>
        <c:txPr>
          <a:bodyPr/>
          <a:lstStyle/>
          <a:p>
            <a:pPr>
              <a:defRPr sz="1400"/>
            </a:pPr>
            <a:endParaRPr lang="en-US"/>
          </a:p>
        </c:txPr>
        <c:crossAx val="239511424"/>
        <c:crosses val="autoZero"/>
        <c:auto val="1"/>
        <c:lblAlgn val="ctr"/>
        <c:lblOffset val="100"/>
      </c:catAx>
    </c:plotArea>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Sources of Income</a:t>
            </a:r>
          </a:p>
        </c:rich>
      </c:tx>
      <c:layout/>
    </c:title>
    <c:plotArea>
      <c:layout>
        <c:manualLayout>
          <c:layoutTarget val="inner"/>
          <c:xMode val="edge"/>
          <c:yMode val="edge"/>
          <c:x val="0.40326618547681536"/>
          <c:y val="0.14585419359893451"/>
          <c:w val="0.52458792650918662"/>
          <c:h val="0.77768924406837248"/>
        </c:manualLayout>
      </c:layout>
      <c:barChart>
        <c:barDir val="bar"/>
        <c:grouping val="clustered"/>
        <c:ser>
          <c:idx val="0"/>
          <c:order val="0"/>
          <c:dPt>
            <c:idx val="8"/>
            <c:spPr>
              <a:gradFill>
                <a:gsLst>
                  <a:gs pos="0">
                    <a:srgbClr val="000082"/>
                  </a:gs>
                  <a:gs pos="30000">
                    <a:srgbClr val="66008F"/>
                  </a:gs>
                  <a:gs pos="64999">
                    <a:srgbClr val="BA0066"/>
                  </a:gs>
                  <a:gs pos="89999">
                    <a:srgbClr val="FF0000"/>
                  </a:gs>
                  <a:gs pos="100000">
                    <a:srgbClr val="FF8200"/>
                  </a:gs>
                </a:gsLst>
                <a:lin ang="5400000" scaled="0"/>
              </a:gradFill>
            </c:spPr>
          </c:dPt>
          <c:dLbls>
            <c:txPr>
              <a:bodyPr/>
              <a:lstStyle/>
              <a:p>
                <a:pPr>
                  <a:defRPr sz="1400"/>
                </a:pPr>
                <a:endParaRPr lang="en-US"/>
              </a:p>
            </c:txPr>
            <c:showVal val="1"/>
          </c:dLbls>
          <c:cat>
            <c:strRef>
              <c:f>'Resources &amp; Expenses'!$B$24:$B$36</c:f>
              <c:strCache>
                <c:ptCount val="13"/>
                <c:pt idx="0">
                  <c:v>Unemployment benefits</c:v>
                </c:pt>
                <c:pt idx="1">
                  <c:v>Pension/Retirement</c:v>
                </c:pt>
                <c:pt idx="2">
                  <c:v>SS</c:v>
                </c:pt>
                <c:pt idx="3">
                  <c:v>SSI/SSDI</c:v>
                </c:pt>
                <c:pt idx="4">
                  <c:v>Student grants/loans</c:v>
                </c:pt>
                <c:pt idx="5">
                  <c:v>TANF (Temporary assistance for needy families)</c:v>
                </c:pt>
                <c:pt idx="6">
                  <c:v>Child support</c:v>
                </c:pt>
                <c:pt idx="7">
                  <c:v>Kindness of strangers</c:v>
                </c:pt>
                <c:pt idx="8">
                  <c:v>NO INCOME</c:v>
                </c:pt>
                <c:pt idx="9">
                  <c:v>VA benefits</c:v>
                </c:pt>
                <c:pt idx="10">
                  <c:v>Family/Friends</c:v>
                </c:pt>
                <c:pt idx="11">
                  <c:v>Other (please specify)</c:v>
                </c:pt>
                <c:pt idx="12">
                  <c:v>Employer wages</c:v>
                </c:pt>
              </c:strCache>
            </c:strRef>
          </c:cat>
          <c:val>
            <c:numRef>
              <c:f>'Resources &amp; Expenses'!$E$24:$E$36</c:f>
              <c:numCache>
                <c:formatCode>0.00%</c:formatCode>
                <c:ptCount val="13"/>
                <c:pt idx="0">
                  <c:v>0</c:v>
                </c:pt>
                <c:pt idx="1">
                  <c:v>1.44E-2</c:v>
                </c:pt>
                <c:pt idx="2">
                  <c:v>1.44E-2</c:v>
                </c:pt>
                <c:pt idx="3">
                  <c:v>3.2500000000000001E-2</c:v>
                </c:pt>
                <c:pt idx="4">
                  <c:v>3.9699999999999999E-2</c:v>
                </c:pt>
                <c:pt idx="5">
                  <c:v>6.1400000000000003E-2</c:v>
                </c:pt>
                <c:pt idx="6">
                  <c:v>8.6599999999999996E-2</c:v>
                </c:pt>
                <c:pt idx="7">
                  <c:v>0.10829999999999999</c:v>
                </c:pt>
                <c:pt idx="8">
                  <c:v>0.1119</c:v>
                </c:pt>
                <c:pt idx="9">
                  <c:v>0.12640000000000001</c:v>
                </c:pt>
                <c:pt idx="10">
                  <c:v>0.2094</c:v>
                </c:pt>
                <c:pt idx="11">
                  <c:v>0.2094</c:v>
                </c:pt>
                <c:pt idx="12">
                  <c:v>0.42959999999999998</c:v>
                </c:pt>
              </c:numCache>
            </c:numRef>
          </c:val>
        </c:ser>
        <c:dLbls>
          <c:showVal val="1"/>
        </c:dLbls>
        <c:axId val="165894016"/>
        <c:axId val="165900672"/>
      </c:barChart>
      <c:catAx>
        <c:axId val="165894016"/>
        <c:scaling>
          <c:orientation val="minMax"/>
        </c:scaling>
        <c:axPos val="l"/>
        <c:tickLblPos val="nextTo"/>
        <c:txPr>
          <a:bodyPr/>
          <a:lstStyle/>
          <a:p>
            <a:pPr>
              <a:defRPr sz="1400"/>
            </a:pPr>
            <a:endParaRPr lang="en-US"/>
          </a:p>
        </c:txPr>
        <c:crossAx val="165900672"/>
        <c:crosses val="autoZero"/>
        <c:auto val="1"/>
        <c:lblAlgn val="ctr"/>
        <c:lblOffset val="100"/>
      </c:catAx>
      <c:valAx>
        <c:axId val="165900672"/>
        <c:scaling>
          <c:orientation val="minMax"/>
        </c:scaling>
        <c:delete val="1"/>
        <c:axPos val="b"/>
        <c:numFmt formatCode="0.00%" sourceLinked="1"/>
        <c:tickLblPos val="none"/>
        <c:crossAx val="165894016"/>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Other Types of Assistance</a:t>
            </a:r>
          </a:p>
        </c:rich>
      </c:tx>
      <c:layout/>
    </c:title>
    <c:plotArea>
      <c:layout/>
      <c:barChart>
        <c:barDir val="bar"/>
        <c:grouping val="clustered"/>
        <c:ser>
          <c:idx val="0"/>
          <c:order val="0"/>
          <c:dLbls>
            <c:txPr>
              <a:bodyPr/>
              <a:lstStyle/>
              <a:p>
                <a:pPr>
                  <a:defRPr sz="1400"/>
                </a:pPr>
                <a:endParaRPr lang="en-US"/>
              </a:p>
            </c:txPr>
            <c:showVal val="1"/>
          </c:dLbls>
          <c:cat>
            <c:strRef>
              <c:f>'Resources &amp; Expenses'!$B$39:$B$54</c:f>
              <c:strCache>
                <c:ptCount val="16"/>
                <c:pt idx="0">
                  <c:v>Department of Aging and Disability Services (DADS)</c:v>
                </c:pt>
                <c:pt idx="1">
                  <c:v>TANF- Temporary Assistance for Needy Families</c:v>
                </c:pt>
                <c:pt idx="2">
                  <c:v>Department of Family and Protective Services (DFPS)</c:v>
                </c:pt>
                <c:pt idx="3">
                  <c:v>NONE</c:v>
                </c:pt>
                <c:pt idx="4">
                  <c:v>Dept. of State Health Services (DSHS)</c:v>
                </c:pt>
                <c:pt idx="5">
                  <c:v>Women's Health Services</c:v>
                </c:pt>
                <c:pt idx="6">
                  <c:v>Dept. of Assistive and Rehabilitative Services (DARS)</c:v>
                </c:pt>
                <c:pt idx="7">
                  <c:v>Housing Voucher (Section 8)</c:v>
                </c:pt>
                <c:pt idx="8">
                  <c:v>Area Agency on Aging</c:v>
                </c:pt>
                <c:pt idx="9">
                  <c:v>Texas Workforce Commission</c:v>
                </c:pt>
                <c:pt idx="10">
                  <c:v>WIC- Woman, infants, and children nutrition assistance</c:v>
                </c:pt>
                <c:pt idx="11">
                  <c:v>Other</c:v>
                </c:pt>
                <c:pt idx="12">
                  <c:v>CHIPS- Children's Medicaid</c:v>
                </c:pt>
                <c:pt idx="13">
                  <c:v>Medicare</c:v>
                </c:pt>
                <c:pt idx="14">
                  <c:v>Medicaid</c:v>
                </c:pt>
                <c:pt idx="15">
                  <c:v>SNAP (Food stamps)</c:v>
                </c:pt>
              </c:strCache>
            </c:strRef>
          </c:cat>
          <c:val>
            <c:numRef>
              <c:f>'Resources &amp; Expenses'!$E$39:$E$54</c:f>
              <c:numCache>
                <c:formatCode>0.00%</c:formatCode>
                <c:ptCount val="16"/>
                <c:pt idx="0">
                  <c:v>0</c:v>
                </c:pt>
                <c:pt idx="1">
                  <c:v>9.7999999999999997E-3</c:v>
                </c:pt>
                <c:pt idx="2">
                  <c:v>2.9399999999999999E-2</c:v>
                </c:pt>
                <c:pt idx="3">
                  <c:v>2.9399999999999999E-2</c:v>
                </c:pt>
                <c:pt idx="4">
                  <c:v>4.9000000000000002E-2</c:v>
                </c:pt>
                <c:pt idx="5">
                  <c:v>4.9000000000000002E-2</c:v>
                </c:pt>
                <c:pt idx="6">
                  <c:v>5.3900000000000003E-2</c:v>
                </c:pt>
                <c:pt idx="7">
                  <c:v>5.3900000000000003E-2</c:v>
                </c:pt>
                <c:pt idx="8">
                  <c:v>5.3900000000000003E-2</c:v>
                </c:pt>
                <c:pt idx="9">
                  <c:v>9.3100000000000002E-2</c:v>
                </c:pt>
                <c:pt idx="10">
                  <c:v>9.8000000000000004E-2</c:v>
                </c:pt>
                <c:pt idx="11">
                  <c:v>0.10780000000000001</c:v>
                </c:pt>
                <c:pt idx="12">
                  <c:v>0.2059</c:v>
                </c:pt>
                <c:pt idx="13">
                  <c:v>0.43630000000000002</c:v>
                </c:pt>
                <c:pt idx="14">
                  <c:v>0.48039999999999999</c:v>
                </c:pt>
                <c:pt idx="15">
                  <c:v>0.52449999999999997</c:v>
                </c:pt>
              </c:numCache>
            </c:numRef>
          </c:val>
        </c:ser>
        <c:dLbls>
          <c:showVal val="1"/>
        </c:dLbls>
        <c:axId val="184030720"/>
        <c:axId val="184054144"/>
      </c:barChart>
      <c:catAx>
        <c:axId val="184030720"/>
        <c:scaling>
          <c:orientation val="minMax"/>
        </c:scaling>
        <c:axPos val="l"/>
        <c:tickLblPos val="nextTo"/>
        <c:txPr>
          <a:bodyPr/>
          <a:lstStyle/>
          <a:p>
            <a:pPr>
              <a:defRPr sz="1400"/>
            </a:pPr>
            <a:endParaRPr lang="en-US"/>
          </a:p>
        </c:txPr>
        <c:crossAx val="184054144"/>
        <c:crosses val="autoZero"/>
        <c:auto val="1"/>
        <c:lblAlgn val="ctr"/>
        <c:lblOffset val="100"/>
      </c:catAx>
      <c:valAx>
        <c:axId val="184054144"/>
        <c:scaling>
          <c:orientation val="minMax"/>
        </c:scaling>
        <c:delete val="1"/>
        <c:axPos val="b"/>
        <c:numFmt formatCode="0.00%" sourceLinked="1"/>
        <c:tickLblPos val="none"/>
        <c:crossAx val="184030720"/>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barChart>
        <c:barDir val="bar"/>
        <c:grouping val="clustered"/>
        <c:ser>
          <c:idx val="0"/>
          <c:order val="0"/>
          <c:dPt>
            <c:idx val="3"/>
            <c:spPr>
              <a:gradFill>
                <a:gsLst>
                  <a:gs pos="0">
                    <a:srgbClr val="8488C4"/>
                  </a:gs>
                  <a:gs pos="53000">
                    <a:srgbClr val="D4DEFF"/>
                  </a:gs>
                  <a:gs pos="83000">
                    <a:srgbClr val="D4DEFF"/>
                  </a:gs>
                  <a:gs pos="100000">
                    <a:srgbClr val="96AB94"/>
                  </a:gs>
                </a:gsLst>
                <a:lin ang="10800000" scaled="0"/>
              </a:gradFill>
            </c:spPr>
          </c:dPt>
          <c:dLbls>
            <c:txPr>
              <a:bodyPr/>
              <a:lstStyle/>
              <a:p>
                <a:pPr>
                  <a:defRPr sz="1400"/>
                </a:pPr>
                <a:endParaRPr lang="en-US"/>
              </a:p>
            </c:txPr>
            <c:showVal val="1"/>
          </c:dLbls>
          <c:cat>
            <c:strRef>
              <c:f>'Self reported needs'!$B$55:$B$66</c:f>
              <c:strCache>
                <c:ptCount val="12"/>
                <c:pt idx="0">
                  <c:v>Achieving a "living wage" of income (if you achieve a "living wage" it means you don't need help from social services or government programs)</c:v>
                </c:pt>
                <c:pt idx="1">
                  <c:v>Health insurance</c:v>
                </c:pt>
                <c:pt idx="2">
                  <c:v>Have bad credit rating</c:v>
                </c:pt>
                <c:pt idx="3">
                  <c:v>NONE</c:v>
                </c:pt>
                <c:pt idx="4">
                  <c:v>Currently in collections</c:v>
                </c:pt>
                <c:pt idx="5">
                  <c:v>Car insurance</c:v>
                </c:pt>
                <c:pt idx="6">
                  <c:v>Have past due bills</c:v>
                </c:pt>
                <c:pt idx="7">
                  <c:v>Budgeting- getting the most from your money &amp; prioritizing</c:v>
                </c:pt>
                <c:pt idx="8">
                  <c:v>Home/Renter insurance</c:v>
                </c:pt>
                <c:pt idx="9">
                  <c:v>Bank account</c:v>
                </c:pt>
                <c:pt idx="10">
                  <c:v>Need TANF (temporary assistance for needy families)</c:v>
                </c:pt>
                <c:pt idx="11">
                  <c:v>Need help collecting child support</c:v>
                </c:pt>
              </c:strCache>
            </c:strRef>
          </c:cat>
          <c:val>
            <c:numRef>
              <c:f>'Self reported needs'!$E$55:$E$66</c:f>
              <c:numCache>
                <c:formatCode>0.00%</c:formatCode>
                <c:ptCount val="12"/>
                <c:pt idx="0">
                  <c:v>0.443</c:v>
                </c:pt>
                <c:pt idx="1">
                  <c:v>0.43969999999999998</c:v>
                </c:pt>
                <c:pt idx="2">
                  <c:v>0.3322</c:v>
                </c:pt>
                <c:pt idx="3">
                  <c:v>0.30940000000000001</c:v>
                </c:pt>
                <c:pt idx="4">
                  <c:v>0.2606</c:v>
                </c:pt>
                <c:pt idx="5">
                  <c:v>0.24759999999999999</c:v>
                </c:pt>
                <c:pt idx="6">
                  <c:v>0.21820000000000001</c:v>
                </c:pt>
                <c:pt idx="7">
                  <c:v>0.20200000000000001</c:v>
                </c:pt>
                <c:pt idx="8">
                  <c:v>0.19539999999999999</c:v>
                </c:pt>
                <c:pt idx="9">
                  <c:v>0.114</c:v>
                </c:pt>
                <c:pt idx="10">
                  <c:v>9.1200000000000003E-2</c:v>
                </c:pt>
                <c:pt idx="11">
                  <c:v>3.9100000000000003E-2</c:v>
                </c:pt>
              </c:numCache>
            </c:numRef>
          </c:val>
        </c:ser>
        <c:dLbls>
          <c:showVal val="1"/>
        </c:dLbls>
        <c:axId val="163071104"/>
        <c:axId val="163072640"/>
      </c:barChart>
      <c:catAx>
        <c:axId val="163071104"/>
        <c:scaling>
          <c:orientation val="minMax"/>
        </c:scaling>
        <c:axPos val="l"/>
        <c:tickLblPos val="nextTo"/>
        <c:txPr>
          <a:bodyPr/>
          <a:lstStyle/>
          <a:p>
            <a:pPr>
              <a:defRPr sz="1600"/>
            </a:pPr>
            <a:endParaRPr lang="en-US"/>
          </a:p>
        </c:txPr>
        <c:crossAx val="163072640"/>
        <c:crosses val="autoZero"/>
        <c:auto val="1"/>
        <c:lblAlgn val="ctr"/>
        <c:lblOffset val="100"/>
      </c:catAx>
      <c:valAx>
        <c:axId val="163072640"/>
        <c:scaling>
          <c:orientation val="minMax"/>
        </c:scaling>
        <c:delete val="1"/>
        <c:axPos val="b"/>
        <c:numFmt formatCode="0.00%" sourceLinked="1"/>
        <c:tickLblPos val="none"/>
        <c:crossAx val="163071104"/>
        <c:crosses val="autoZero"/>
        <c:crossBetween val="between"/>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D2A06-79FD-46BB-9CF0-8E06CD6B279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31E6A81A-9549-443C-813A-9479ABF07060}">
      <dgm:prSet phldrT="[Text]"/>
      <dgm:spPr/>
      <dgm:t>
        <a:bodyPr/>
        <a:lstStyle/>
        <a:p>
          <a:r>
            <a:rPr lang="en-US" dirty="0" smtClean="0"/>
            <a:t>38 Interviewers</a:t>
          </a:r>
          <a:endParaRPr lang="en-US" dirty="0"/>
        </a:p>
      </dgm:t>
    </dgm:pt>
    <dgm:pt modelId="{D21D678C-7480-44DD-8069-2F441A778415}" type="parTrans" cxnId="{61665B3D-1841-4ADC-B8E1-1B6EF0E5B0FC}">
      <dgm:prSet/>
      <dgm:spPr/>
      <dgm:t>
        <a:bodyPr/>
        <a:lstStyle/>
        <a:p>
          <a:endParaRPr lang="en-US"/>
        </a:p>
      </dgm:t>
    </dgm:pt>
    <dgm:pt modelId="{80F40FCA-B561-4B67-9BE7-34DDBF8D8B58}" type="sibTrans" cxnId="{61665B3D-1841-4ADC-B8E1-1B6EF0E5B0FC}">
      <dgm:prSet/>
      <dgm:spPr/>
      <dgm:t>
        <a:bodyPr/>
        <a:lstStyle/>
        <a:p>
          <a:endParaRPr lang="en-US"/>
        </a:p>
      </dgm:t>
    </dgm:pt>
    <dgm:pt modelId="{84B3AE5F-4AA4-481B-92E2-463450A320D8}">
      <dgm:prSet phldrT="[Text]"/>
      <dgm:spPr/>
      <dgm:t>
        <a:bodyPr/>
        <a:lstStyle/>
        <a:p>
          <a:r>
            <a:rPr lang="en-US" dirty="0" smtClean="0"/>
            <a:t>14 </a:t>
          </a:r>
        </a:p>
        <a:p>
          <a:r>
            <a:rPr lang="en-US" dirty="0" smtClean="0"/>
            <a:t>Agencies</a:t>
          </a:r>
          <a:endParaRPr lang="en-US" dirty="0"/>
        </a:p>
      </dgm:t>
    </dgm:pt>
    <dgm:pt modelId="{FFD95C4E-A8DC-4BD0-9FD6-D92FDC9B1472}" type="parTrans" cxnId="{F7E1F148-2940-4D00-B596-F8D0565069AA}">
      <dgm:prSet/>
      <dgm:spPr/>
      <dgm:t>
        <a:bodyPr/>
        <a:lstStyle/>
        <a:p>
          <a:endParaRPr lang="en-US"/>
        </a:p>
      </dgm:t>
    </dgm:pt>
    <dgm:pt modelId="{F90139C7-15DC-4899-8624-52B214CFF181}" type="sibTrans" cxnId="{F7E1F148-2940-4D00-B596-F8D0565069AA}">
      <dgm:prSet/>
      <dgm:spPr/>
      <dgm:t>
        <a:bodyPr/>
        <a:lstStyle/>
        <a:p>
          <a:endParaRPr lang="en-US"/>
        </a:p>
      </dgm:t>
    </dgm:pt>
    <dgm:pt modelId="{786FDEA5-D8BC-4A1F-B463-68AEDF8ED4A1}" type="pres">
      <dgm:prSet presAssocID="{46BD2A06-79FD-46BB-9CF0-8E06CD6B279D}" presName="diagram" presStyleCnt="0">
        <dgm:presLayoutVars>
          <dgm:dir/>
          <dgm:resizeHandles val="exact"/>
        </dgm:presLayoutVars>
      </dgm:prSet>
      <dgm:spPr/>
    </dgm:pt>
    <dgm:pt modelId="{10EA3AD1-F10D-44CF-9AB9-E4B91B00FD30}" type="pres">
      <dgm:prSet presAssocID="{31E6A81A-9549-443C-813A-9479ABF07060}" presName="node" presStyleLbl="node1" presStyleIdx="0" presStyleCnt="2">
        <dgm:presLayoutVars>
          <dgm:bulletEnabled val="1"/>
        </dgm:presLayoutVars>
      </dgm:prSet>
      <dgm:spPr/>
      <dgm:t>
        <a:bodyPr/>
        <a:lstStyle/>
        <a:p>
          <a:endParaRPr lang="en-US"/>
        </a:p>
      </dgm:t>
    </dgm:pt>
    <dgm:pt modelId="{810AEA82-668A-48A4-8A5A-65E1E9ABCB29}" type="pres">
      <dgm:prSet presAssocID="{80F40FCA-B561-4B67-9BE7-34DDBF8D8B58}" presName="sibTrans" presStyleCnt="0"/>
      <dgm:spPr/>
    </dgm:pt>
    <dgm:pt modelId="{93819E8D-044E-4154-A924-95BFD38DA94D}" type="pres">
      <dgm:prSet presAssocID="{84B3AE5F-4AA4-481B-92E2-463450A320D8}" presName="node" presStyleLbl="node1" presStyleIdx="1" presStyleCnt="2">
        <dgm:presLayoutVars>
          <dgm:bulletEnabled val="1"/>
        </dgm:presLayoutVars>
      </dgm:prSet>
      <dgm:spPr/>
    </dgm:pt>
  </dgm:ptLst>
  <dgm:cxnLst>
    <dgm:cxn modelId="{61665B3D-1841-4ADC-B8E1-1B6EF0E5B0FC}" srcId="{46BD2A06-79FD-46BB-9CF0-8E06CD6B279D}" destId="{31E6A81A-9549-443C-813A-9479ABF07060}" srcOrd="0" destOrd="0" parTransId="{D21D678C-7480-44DD-8069-2F441A778415}" sibTransId="{80F40FCA-B561-4B67-9BE7-34DDBF8D8B58}"/>
    <dgm:cxn modelId="{F7E1F148-2940-4D00-B596-F8D0565069AA}" srcId="{46BD2A06-79FD-46BB-9CF0-8E06CD6B279D}" destId="{84B3AE5F-4AA4-481B-92E2-463450A320D8}" srcOrd="1" destOrd="0" parTransId="{FFD95C4E-A8DC-4BD0-9FD6-D92FDC9B1472}" sibTransId="{F90139C7-15DC-4899-8624-52B214CFF181}"/>
    <dgm:cxn modelId="{C410897B-3302-41DB-B780-60349E2B4E4B}" type="presOf" srcId="{46BD2A06-79FD-46BB-9CF0-8E06CD6B279D}" destId="{786FDEA5-D8BC-4A1F-B463-68AEDF8ED4A1}" srcOrd="0" destOrd="0" presId="urn:microsoft.com/office/officeart/2005/8/layout/default"/>
    <dgm:cxn modelId="{C615D5DA-8A39-49F5-9770-83CCD2A59EE8}" type="presOf" srcId="{31E6A81A-9549-443C-813A-9479ABF07060}" destId="{10EA3AD1-F10D-44CF-9AB9-E4B91B00FD30}" srcOrd="0" destOrd="0" presId="urn:microsoft.com/office/officeart/2005/8/layout/default"/>
    <dgm:cxn modelId="{10C34B19-9352-4FDC-8D37-D14B25D1FAE3}" type="presOf" srcId="{84B3AE5F-4AA4-481B-92E2-463450A320D8}" destId="{93819E8D-044E-4154-A924-95BFD38DA94D}" srcOrd="0" destOrd="0" presId="urn:microsoft.com/office/officeart/2005/8/layout/default"/>
    <dgm:cxn modelId="{413A632A-41AD-4ED4-AAAD-AC4916AC206C}" type="presParOf" srcId="{786FDEA5-D8BC-4A1F-B463-68AEDF8ED4A1}" destId="{10EA3AD1-F10D-44CF-9AB9-E4B91B00FD30}" srcOrd="0" destOrd="0" presId="urn:microsoft.com/office/officeart/2005/8/layout/default"/>
    <dgm:cxn modelId="{03E4C874-5A43-434C-96AC-59ACBD334FAF}" type="presParOf" srcId="{786FDEA5-D8BC-4A1F-B463-68AEDF8ED4A1}" destId="{810AEA82-668A-48A4-8A5A-65E1E9ABCB29}" srcOrd="1" destOrd="0" presId="urn:microsoft.com/office/officeart/2005/8/layout/default"/>
    <dgm:cxn modelId="{56C2AF44-AA61-4A9F-810D-97C4BCC8CD1B}" type="presParOf" srcId="{786FDEA5-D8BC-4A1F-B463-68AEDF8ED4A1}" destId="{93819E8D-044E-4154-A924-95BFD38DA94D}" srcOrd="2"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EA3AD1-F10D-44CF-9AB9-E4B91B00FD30}">
      <dsp:nvSpPr>
        <dsp:cNvPr id="0" name=""/>
        <dsp:cNvSpPr/>
      </dsp:nvSpPr>
      <dsp:spPr>
        <a:xfrm>
          <a:off x="516303" y="558"/>
          <a:ext cx="1903139" cy="114188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38 Interviewers</a:t>
          </a:r>
          <a:endParaRPr lang="en-US" sz="2600" kern="1200" dirty="0"/>
        </a:p>
      </dsp:txBody>
      <dsp:txXfrm>
        <a:off x="516303" y="558"/>
        <a:ext cx="1903139" cy="1141883"/>
      </dsp:txXfrm>
    </dsp:sp>
    <dsp:sp modelId="{93819E8D-044E-4154-A924-95BFD38DA94D}">
      <dsp:nvSpPr>
        <dsp:cNvPr id="0" name=""/>
        <dsp:cNvSpPr/>
      </dsp:nvSpPr>
      <dsp:spPr>
        <a:xfrm>
          <a:off x="2609756" y="558"/>
          <a:ext cx="1903139" cy="114188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14 </a:t>
          </a:r>
        </a:p>
        <a:p>
          <a:pPr lvl="0" algn="ctr" defTabSz="1155700">
            <a:lnSpc>
              <a:spcPct val="90000"/>
            </a:lnSpc>
            <a:spcBef>
              <a:spcPct val="0"/>
            </a:spcBef>
            <a:spcAft>
              <a:spcPct val="35000"/>
            </a:spcAft>
          </a:pPr>
          <a:r>
            <a:rPr lang="en-US" sz="2600" kern="1200" dirty="0" smtClean="0"/>
            <a:t>Agencies</a:t>
          </a:r>
          <a:endParaRPr lang="en-US" sz="2600" kern="1200" dirty="0"/>
        </a:p>
      </dsp:txBody>
      <dsp:txXfrm>
        <a:off x="2609756" y="558"/>
        <a:ext cx="1903139" cy="11418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EE8804-9F4D-4C8F-B875-3B99CF6F23FD}" type="datetimeFigureOut">
              <a:rPr lang="en-US" smtClean="0"/>
              <a:pPr/>
              <a:t>8/7/2013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F2D1D2-7493-438F-9CBF-82C059D5799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A28BA-825C-4312-9F3F-49E9DDD91C56}" type="datetimeFigureOut">
              <a:rPr lang="en-US" smtClean="0"/>
              <a:pPr/>
              <a:t>8/7/2013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90722-B801-410F-9CF5-98E6968E11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690722-B801-410F-9CF5-98E6968E117E}"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010400" cy="838200"/>
          </a:xfrm>
          <a:ln>
            <a:solidFill>
              <a:schemeClr val="bg1"/>
            </a:solidFill>
          </a:ln>
        </p:spPr>
        <p:style>
          <a:lnRef idx="2">
            <a:schemeClr val="accent1"/>
          </a:lnRef>
          <a:fillRef idx="1">
            <a:schemeClr val="lt1"/>
          </a:fillRef>
          <a:effectRef idx="0">
            <a:schemeClr val="accent1"/>
          </a:effectRef>
          <a:fontRef idx="none"/>
        </p:style>
        <p:txBody>
          <a:bodyPr anchor="b">
            <a:normAutofit/>
          </a:bodyPr>
          <a:lstStyle>
            <a:lvl1pPr algn="l">
              <a:defRPr sz="3800">
                <a:solidFill>
                  <a:schemeClr val="tx1">
                    <a:lumMod val="65000"/>
                    <a:lumOff val="35000"/>
                  </a:schemeClr>
                </a:solidFill>
                <a:latin typeface="+mn-lt"/>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495800"/>
          </a:xfrm>
          <a:solidFill>
            <a:schemeClr val="bg1"/>
          </a:solidFill>
          <a:ln w="19050">
            <a:noFill/>
          </a:ln>
          <a:effectLst/>
        </p:spPr>
        <p:style>
          <a:lnRef idx="1">
            <a:schemeClr val="accent1"/>
          </a:lnRef>
          <a:fillRef idx="2">
            <a:schemeClr val="accent1"/>
          </a:fillRef>
          <a:effectRef idx="1">
            <a:schemeClr val="accent1"/>
          </a:effectRef>
          <a:fontRef idx="none"/>
        </p:style>
        <p:txBody>
          <a:bodyPr/>
          <a:lstStyle>
            <a:lvl1pPr>
              <a:defRPr>
                <a:solidFill>
                  <a:schemeClr val="tx1">
                    <a:lumMod val="65000"/>
                    <a:lumOff val="35000"/>
                  </a:schemeClr>
                </a:solidFill>
                <a:effectLst/>
                <a:latin typeface="+mn-lt"/>
              </a:defRPr>
            </a:lvl1pPr>
            <a:lvl2pPr>
              <a:defRPr>
                <a:solidFill>
                  <a:schemeClr val="tx1">
                    <a:lumMod val="65000"/>
                    <a:lumOff val="35000"/>
                  </a:schemeClr>
                </a:solidFill>
                <a:effectLst/>
                <a:latin typeface="+mn-lt"/>
              </a:defRPr>
            </a:lvl2pPr>
            <a:lvl3pPr>
              <a:defRPr>
                <a:solidFill>
                  <a:schemeClr val="tx1">
                    <a:lumMod val="65000"/>
                    <a:lumOff val="35000"/>
                  </a:schemeClr>
                </a:solidFill>
                <a:effectLst/>
                <a:latin typeface="+mn-lt"/>
              </a:defRPr>
            </a:lvl3pPr>
            <a:lvl4pPr>
              <a:defRPr>
                <a:solidFill>
                  <a:schemeClr val="tx1">
                    <a:lumMod val="65000"/>
                    <a:lumOff val="35000"/>
                  </a:schemeClr>
                </a:solidFill>
                <a:effectLst/>
                <a:latin typeface="+mn-lt"/>
              </a:defRPr>
            </a:lvl4pPr>
            <a:lvl5pPr>
              <a:defRPr>
                <a:solidFill>
                  <a:schemeClr val="tx1">
                    <a:lumMod val="65000"/>
                    <a:lumOff val="35000"/>
                  </a:schemeClr>
                </a:solidFill>
                <a:effectLst/>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logo-alone.png"/>
          <p:cNvPicPr>
            <a:picLocks noChangeAspect="1"/>
          </p:cNvPicPr>
          <p:nvPr userDrawn="1"/>
        </p:nvPicPr>
        <p:blipFill>
          <a:blip r:embed="rId2" cstate="print"/>
          <a:stretch>
            <a:fillRect/>
          </a:stretch>
        </p:blipFill>
        <p:spPr>
          <a:xfrm>
            <a:off x="7543800" y="152400"/>
            <a:ext cx="1353315" cy="1341123"/>
          </a:xfrm>
          <a:prstGeom prst="rect">
            <a:avLst/>
          </a:prstGeom>
        </p:spPr>
      </p:pic>
      <p:sp>
        <p:nvSpPr>
          <p:cNvPr id="11" name="TextBox 10"/>
          <p:cNvSpPr txBox="1"/>
          <p:nvPr userDrawn="1"/>
        </p:nvSpPr>
        <p:spPr>
          <a:xfrm>
            <a:off x="0" y="6211669"/>
            <a:ext cx="9144000" cy="646331"/>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76200">
            <a:noFill/>
          </a:ln>
        </p:spPr>
        <p:txBody>
          <a:bodyPr wrap="square" rtlCol="0" anchor="ctr">
            <a:spAutoFit/>
          </a:bodyPr>
          <a:lstStyle/>
          <a:p>
            <a:pPr algn="ctr"/>
            <a:r>
              <a:rPr lang="en-US" sz="1800" dirty="0" smtClean="0">
                <a:solidFill>
                  <a:schemeClr val="bg1"/>
                </a:solidFill>
                <a:latin typeface="+mj-lt"/>
              </a:rPr>
              <a:t>Our mission is to strengthen services to meet diverse human needs through the </a:t>
            </a:r>
          </a:p>
          <a:p>
            <a:pPr algn="ctr"/>
            <a:r>
              <a:rPr lang="en-US" sz="1800" dirty="0" smtClean="0">
                <a:solidFill>
                  <a:schemeClr val="bg1"/>
                </a:solidFill>
                <a:latin typeface="+mj-lt"/>
              </a:rPr>
              <a:t>collaboration of individuals and organizations</a:t>
            </a:r>
            <a:endParaRPr lang="en-US" sz="1800" dirty="0">
              <a:solidFill>
                <a:schemeClr val="bg1"/>
              </a:solidFill>
              <a:latin typeface="+mj-lt"/>
            </a:endParaRPr>
          </a:p>
        </p:txBody>
      </p:sp>
      <p:sp>
        <p:nvSpPr>
          <p:cNvPr id="12" name="Slide Number Placeholder 5"/>
          <p:cNvSpPr>
            <a:spLocks noGrp="1"/>
          </p:cNvSpPr>
          <p:nvPr>
            <p:ph type="sldNum" sz="quarter" idx="12"/>
          </p:nvPr>
        </p:nvSpPr>
        <p:spPr>
          <a:xfrm>
            <a:off x="8458200" y="6492875"/>
            <a:ext cx="533400" cy="365125"/>
          </a:xfrm>
        </p:spPr>
        <p:txBody>
          <a:bodyPr/>
          <a:lstStyle>
            <a:lvl1pPr>
              <a:defRPr>
                <a:solidFill>
                  <a:schemeClr val="bg1"/>
                </a:solidFill>
              </a:defRPr>
            </a:lvl1pPr>
          </a:lstStyle>
          <a:p>
            <a:fld id="{7C32588E-ED04-4E90-AB40-44BCB7B02C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56F11-4F76-4861-B238-F4A705C00940}" type="datetimeFigureOut">
              <a:rPr lang="en-US" smtClean="0"/>
              <a:pPr/>
              <a:t>8/7/2013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166BE-ABC9-469E-8240-C26070F9CC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56F11-4F76-4861-B238-F4A705C00940}" type="datetimeFigureOut">
              <a:rPr lang="en-US" smtClean="0"/>
              <a:pPr/>
              <a:t>8/7/2013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166BE-ABC9-469E-8240-C26070F9CC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7.xml"/><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image" Target="../media/image28.jpe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1.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chart" Target="../charts/chart2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chart" Target="../charts/chart27.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hart" Target="../charts/chart3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chart" Target="../charts/chart3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chart" Target="../charts/chart35.xml"/><Relationship Id="rId5" Type="http://schemas.openxmlformats.org/officeDocument/2006/relationships/chart" Target="../charts/chart34.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chart" Target="../charts/chart39.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211info@uwtyler.org" TargetMode="External"/><Relationship Id="rId2" Type="http://schemas.openxmlformats.org/officeDocument/2006/relationships/hyperlink" Target="http://www.brightideasforsucces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gif"/><Relationship Id="rId18" Type="http://schemas.openxmlformats.org/officeDocument/2006/relationships/image" Target="../media/image18.jpeg"/><Relationship Id="rId3" Type="http://schemas.openxmlformats.org/officeDocument/2006/relationships/diagramData" Target="../diagrams/data1.xml"/><Relationship Id="rId21" Type="http://schemas.openxmlformats.org/officeDocument/2006/relationships/image" Target="../media/image21.jpeg"/><Relationship Id="rId7" Type="http://schemas.microsoft.com/office/2007/relationships/diagramDrawing" Target="../diagrams/drawing1.xml"/><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7.jpeg"/><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diagramLayout" Target="../diagrams/layout1.xml"/><Relationship Id="rId9" Type="http://schemas.openxmlformats.org/officeDocument/2006/relationships/image" Target="../media/image9.jpe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alone.png"/>
          <p:cNvPicPr>
            <a:picLocks noChangeAspect="1"/>
          </p:cNvPicPr>
          <p:nvPr/>
        </p:nvPicPr>
        <p:blipFill>
          <a:blip r:embed="rId3" cstate="print"/>
          <a:stretch>
            <a:fillRect/>
          </a:stretch>
        </p:blipFill>
        <p:spPr>
          <a:xfrm>
            <a:off x="2634307" y="1508760"/>
            <a:ext cx="3875386" cy="3840480"/>
          </a:xfrm>
          <a:prstGeom prst="rect">
            <a:avLst/>
          </a:prstGeom>
        </p:spPr>
      </p:pic>
      <p:sp>
        <p:nvSpPr>
          <p:cNvPr id="3" name="TextBox 2"/>
          <p:cNvSpPr txBox="1"/>
          <p:nvPr/>
        </p:nvSpPr>
        <p:spPr>
          <a:xfrm>
            <a:off x="1524000" y="6019800"/>
            <a:ext cx="6781800" cy="523220"/>
          </a:xfrm>
          <a:prstGeom prst="rect">
            <a:avLst/>
          </a:prstGeom>
          <a:noFill/>
        </p:spPr>
        <p:txBody>
          <a:bodyPr wrap="square" rtlCol="0">
            <a:spAutoFit/>
          </a:bodyPr>
          <a:lstStyle/>
          <a:p>
            <a:pPr algn="ctr"/>
            <a:r>
              <a:rPr lang="en-US" sz="2800" b="1" dirty="0" smtClean="0">
                <a:solidFill>
                  <a:schemeClr val="tx1">
                    <a:lumMod val="50000"/>
                    <a:lumOff val="50000"/>
                  </a:schemeClr>
                </a:solidFill>
              </a:rPr>
              <a:t>August 12, 2013</a:t>
            </a:r>
            <a:endParaRPr lang="en-US" sz="28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2" cstate="print"/>
          <a:stretch>
            <a:fillRect/>
          </a:stretch>
        </p:blipFill>
        <p:spPr>
          <a:xfrm>
            <a:off x="152400" y="5715000"/>
            <a:ext cx="3927765" cy="914400"/>
          </a:xfrm>
          <a:prstGeom prst="rect">
            <a:avLst/>
          </a:prstGeom>
        </p:spPr>
      </p:pic>
      <p:sp>
        <p:nvSpPr>
          <p:cNvPr id="5" name="Title 1"/>
          <p:cNvSpPr txBox="1">
            <a:spLocks/>
          </p:cNvSpPr>
          <p:nvPr/>
        </p:nvSpPr>
        <p:spPr>
          <a:xfrm>
            <a:off x="1143000" y="228600"/>
            <a:ext cx="7010400" cy="1219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Respondents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households and individuals.png"/>
          <p:cNvPicPr>
            <a:picLocks noChangeAspect="1"/>
          </p:cNvPicPr>
          <p:nvPr/>
        </p:nvPicPr>
        <p:blipFill>
          <a:blip r:embed="rId3" cstate="print"/>
          <a:srcRect b="15791"/>
          <a:stretch>
            <a:fillRect/>
          </a:stretch>
        </p:blipFill>
        <p:spPr>
          <a:xfrm>
            <a:off x="1066800" y="990600"/>
            <a:ext cx="6984127" cy="450181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2" cstate="print"/>
          <a:stretch>
            <a:fillRect/>
          </a:stretch>
        </p:blipFill>
        <p:spPr>
          <a:xfrm>
            <a:off x="152400" y="5715000"/>
            <a:ext cx="3927765" cy="914400"/>
          </a:xfrm>
          <a:prstGeom prst="rect">
            <a:avLst/>
          </a:prstGeom>
        </p:spPr>
      </p:pic>
      <p:sp>
        <p:nvSpPr>
          <p:cNvPr id="5" name="Title 1"/>
          <p:cNvSpPr txBox="1">
            <a:spLocks/>
          </p:cNvSpPr>
          <p:nvPr/>
        </p:nvSpPr>
        <p:spPr>
          <a:xfrm>
            <a:off x="1143000" y="228600"/>
            <a:ext cx="7010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Agencies Providing Assistance</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descr="agencies helping.png"/>
          <p:cNvPicPr>
            <a:picLocks noChangeAspect="1"/>
          </p:cNvPicPr>
          <p:nvPr/>
        </p:nvPicPr>
        <p:blipFill>
          <a:blip r:embed="rId3" cstate="print"/>
          <a:srcRect l="5824" t="11111" r="7018" b="17778"/>
          <a:stretch>
            <a:fillRect/>
          </a:stretch>
        </p:blipFill>
        <p:spPr>
          <a:xfrm>
            <a:off x="1752600" y="914400"/>
            <a:ext cx="5562600" cy="4876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3" cstate="print"/>
          <a:stretch>
            <a:fillRect/>
          </a:stretch>
        </p:blipFill>
        <p:spPr>
          <a:xfrm>
            <a:off x="152400" y="5715000"/>
            <a:ext cx="3927765" cy="914400"/>
          </a:xfrm>
          <a:prstGeom prst="rect">
            <a:avLst/>
          </a:prstGeom>
        </p:spPr>
      </p:pic>
      <p:sp>
        <p:nvSpPr>
          <p:cNvPr id="5" name="Title 1"/>
          <p:cNvSpPr txBox="1">
            <a:spLocks/>
          </p:cNvSpPr>
          <p:nvPr/>
        </p:nvSpPr>
        <p:spPr>
          <a:xfrm>
            <a:off x="1143000" y="228600"/>
            <a:ext cx="7010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DEMOGRAPHICS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Chart 5"/>
          <p:cNvGraphicFramePr/>
          <p:nvPr/>
        </p:nvGraphicFramePr>
        <p:xfrm>
          <a:off x="5476875" y="838200"/>
          <a:ext cx="3667125"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0" y="1143000"/>
          <a:ext cx="5715000" cy="4038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4953000" y="3657600"/>
          <a:ext cx="4343400" cy="3352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3" cstate="print"/>
          <a:stretch>
            <a:fillRect/>
          </a:stretch>
        </p:blipFill>
        <p:spPr>
          <a:xfrm>
            <a:off x="152400" y="5715000"/>
            <a:ext cx="3927765" cy="914400"/>
          </a:xfrm>
          <a:prstGeom prst="rect">
            <a:avLst/>
          </a:prstGeom>
        </p:spPr>
      </p:pic>
      <p:sp>
        <p:nvSpPr>
          <p:cNvPr id="5" name="Title 1"/>
          <p:cNvSpPr txBox="1">
            <a:spLocks/>
          </p:cNvSpPr>
          <p:nvPr/>
        </p:nvSpPr>
        <p:spPr>
          <a:xfrm>
            <a:off x="1143000" y="228600"/>
            <a:ext cx="7010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Family Makeup</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Chart 8"/>
          <p:cNvGraphicFramePr/>
          <p:nvPr/>
        </p:nvGraphicFramePr>
        <p:xfrm>
          <a:off x="0" y="1143000"/>
          <a:ext cx="4495800"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4114800" y="1981200"/>
          <a:ext cx="5029200" cy="4419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0" y="685800"/>
          <a:ext cx="9144000" cy="51816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descr="poverty bracelet - Support PATH.JPG"/>
          <p:cNvPicPr>
            <a:picLocks noChangeAspect="1"/>
          </p:cNvPicPr>
          <p:nvPr/>
        </p:nvPicPr>
        <p:blipFill>
          <a:blip r:embed="rId4" cstate="print"/>
          <a:srcRect t="24228" r="7836"/>
          <a:stretch>
            <a:fillRect/>
          </a:stretch>
        </p:blipFill>
        <p:spPr>
          <a:xfrm rot="16740121">
            <a:off x="-185243" y="2242645"/>
            <a:ext cx="2168807" cy="1188720"/>
          </a:xfrm>
          <a:prstGeom prst="rect">
            <a:avLst/>
          </a:prstGeom>
          <a:ln>
            <a:noFill/>
          </a:ln>
          <a:effectLst>
            <a:outerShdw blurRad="292100" dist="139700" dir="2700000" algn="tl" rotWithShape="0">
              <a:srgbClr val="333333">
                <a:alpha val="65000"/>
              </a:srgbClr>
            </a:outerShdw>
          </a:effectLst>
        </p:spPr>
      </p:pic>
      <p:pic>
        <p:nvPicPr>
          <p:cNvPr id="2" name="Picture 1" descr="logo-2 2.JPG"/>
          <p:cNvPicPr>
            <a:picLocks noChangeAspect="1"/>
          </p:cNvPicPr>
          <p:nvPr/>
        </p:nvPicPr>
        <p:blipFill>
          <a:blip r:embed="rId5" cstate="print"/>
          <a:stretch>
            <a:fillRect/>
          </a:stretch>
        </p:blipFill>
        <p:spPr>
          <a:xfrm>
            <a:off x="533400" y="5943600"/>
            <a:ext cx="3142212" cy="731520"/>
          </a:xfrm>
          <a:prstGeom prst="rect">
            <a:avLst/>
          </a:prstGeom>
        </p:spPr>
      </p:pic>
      <p:sp>
        <p:nvSpPr>
          <p:cNvPr id="5" name="Title 1"/>
          <p:cNvSpPr txBox="1">
            <a:spLocks/>
          </p:cNvSpPr>
          <p:nvPr/>
        </p:nvSpPr>
        <p:spPr>
          <a:xfrm>
            <a:off x="152400" y="228600"/>
            <a:ext cx="8839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Percentage</a:t>
            </a:r>
            <a:r>
              <a:rPr kumimoji="0" lang="en-US" sz="2800" b="0" i="0" u="none" strike="noStrike" kern="1200" cap="none" spc="0" normalizeH="0" noProof="0" dirty="0" smtClean="0">
                <a:ln>
                  <a:noFill/>
                </a:ln>
                <a:solidFill>
                  <a:schemeClr val="tx1"/>
                </a:solidFill>
                <a:effectLst/>
                <a:uLnTx/>
                <a:uFillTx/>
                <a:latin typeface="+mj-lt"/>
                <a:ea typeface="+mj-ea"/>
                <a:cs typeface="+mj-cs"/>
              </a:rPr>
              <a:t> of Families Living Below P</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overty by Family Size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3" cstate="print"/>
          <a:stretch>
            <a:fillRect/>
          </a:stretch>
        </p:blipFill>
        <p:spPr>
          <a:xfrm>
            <a:off x="533400" y="5943600"/>
            <a:ext cx="3142212" cy="731520"/>
          </a:xfrm>
          <a:prstGeom prst="rect">
            <a:avLst/>
          </a:prstGeom>
        </p:spPr>
      </p:pic>
      <p:sp>
        <p:nvSpPr>
          <p:cNvPr id="5" name="Title 1"/>
          <p:cNvSpPr txBox="1">
            <a:spLocks/>
          </p:cNvSpPr>
          <p:nvPr/>
        </p:nvSpPr>
        <p:spPr>
          <a:xfrm>
            <a:off x="152400" y="228600"/>
            <a:ext cx="8839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FINANCIAL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Chart 5"/>
          <p:cNvGraphicFramePr/>
          <p:nvPr/>
        </p:nvGraphicFramePr>
        <p:xfrm>
          <a:off x="304800" y="914400"/>
          <a:ext cx="8610600" cy="5105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3" cstate="print"/>
          <a:stretch>
            <a:fillRect/>
          </a:stretch>
        </p:blipFill>
        <p:spPr>
          <a:xfrm>
            <a:off x="533400" y="5943600"/>
            <a:ext cx="3142212" cy="731520"/>
          </a:xfrm>
          <a:prstGeom prst="rect">
            <a:avLst/>
          </a:prstGeom>
        </p:spPr>
      </p:pic>
      <p:sp>
        <p:nvSpPr>
          <p:cNvPr id="5" name="Title 1"/>
          <p:cNvSpPr txBox="1">
            <a:spLocks/>
          </p:cNvSpPr>
          <p:nvPr/>
        </p:nvSpPr>
        <p:spPr>
          <a:xfrm>
            <a:off x="152400" y="228600"/>
            <a:ext cx="8839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RESOURCES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Chart 5"/>
          <p:cNvGraphicFramePr/>
          <p:nvPr/>
        </p:nvGraphicFramePr>
        <p:xfrm>
          <a:off x="228600" y="685800"/>
          <a:ext cx="8763000" cy="5410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3" cstate="print"/>
          <a:stretch>
            <a:fillRect/>
          </a:stretch>
        </p:blipFill>
        <p:spPr>
          <a:xfrm>
            <a:off x="533400" y="5943600"/>
            <a:ext cx="3142212" cy="731520"/>
          </a:xfrm>
          <a:prstGeom prst="rect">
            <a:avLst/>
          </a:prstGeom>
        </p:spPr>
      </p:pic>
      <p:sp>
        <p:nvSpPr>
          <p:cNvPr id="5" name="Title 1"/>
          <p:cNvSpPr txBox="1">
            <a:spLocks/>
          </p:cNvSpPr>
          <p:nvPr/>
        </p:nvSpPr>
        <p:spPr>
          <a:xfrm>
            <a:off x="152400" y="228600"/>
            <a:ext cx="8839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FINANCIAL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Chart 7"/>
          <p:cNvGraphicFramePr/>
          <p:nvPr/>
        </p:nvGraphicFramePr>
        <p:xfrm>
          <a:off x="304800" y="762000"/>
          <a:ext cx="86106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3" cstate="print"/>
          <a:stretch>
            <a:fillRect/>
          </a:stretch>
        </p:blipFill>
        <p:spPr>
          <a:xfrm>
            <a:off x="533400" y="5943600"/>
            <a:ext cx="3142212" cy="731520"/>
          </a:xfrm>
          <a:prstGeom prst="rect">
            <a:avLst/>
          </a:prstGeom>
        </p:spPr>
      </p:pic>
      <p:sp>
        <p:nvSpPr>
          <p:cNvPr id="5" name="Title 1"/>
          <p:cNvSpPr txBox="1">
            <a:spLocks/>
          </p:cNvSpPr>
          <p:nvPr/>
        </p:nvSpPr>
        <p:spPr>
          <a:xfrm>
            <a:off x="152400" y="228600"/>
            <a:ext cx="8839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FINANCIAL</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Chart 7"/>
          <p:cNvGraphicFramePr/>
          <p:nvPr/>
        </p:nvGraphicFramePr>
        <p:xfrm>
          <a:off x="304800" y="838200"/>
          <a:ext cx="86106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3" cstate="print"/>
          <a:stretch>
            <a:fillRect/>
          </a:stretch>
        </p:blipFill>
        <p:spPr>
          <a:xfrm>
            <a:off x="533400" y="5943600"/>
            <a:ext cx="3142212" cy="731520"/>
          </a:xfrm>
          <a:prstGeom prst="rect">
            <a:avLst/>
          </a:prstGeom>
        </p:spPr>
      </p:pic>
      <p:sp>
        <p:nvSpPr>
          <p:cNvPr id="5" name="Title 1"/>
          <p:cNvSpPr txBox="1">
            <a:spLocks/>
          </p:cNvSpPr>
          <p:nvPr/>
        </p:nvSpPr>
        <p:spPr>
          <a:xfrm>
            <a:off x="152400" y="228600"/>
            <a:ext cx="8839200" cy="609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EXPENSES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Chart 5"/>
          <p:cNvGraphicFramePr/>
          <p:nvPr/>
        </p:nvGraphicFramePr>
        <p:xfrm>
          <a:off x="152400" y="304800"/>
          <a:ext cx="8382000" cy="57911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ETHNN Mission</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457200" y="1981200"/>
            <a:ext cx="8229600" cy="2514600"/>
          </a:xfrm>
        </p:spPr>
        <p:style>
          <a:lnRef idx="1">
            <a:schemeClr val="accent5"/>
          </a:lnRef>
          <a:fillRef idx="3">
            <a:schemeClr val="accent5"/>
          </a:fillRef>
          <a:effectRef idx="2">
            <a:schemeClr val="accent5"/>
          </a:effectRef>
          <a:fontRef idx="minor">
            <a:schemeClr val="lt1"/>
          </a:fontRef>
        </p:style>
        <p:txBody>
          <a:bodyPr/>
          <a:lstStyle/>
          <a:p>
            <a:pPr rtl="0" eaLnBrk="1" latinLnBrk="0" hangingPunct="1">
              <a:buNone/>
            </a:pPr>
            <a:endParaRPr lang="en-US" dirty="0" smtClean="0"/>
          </a:p>
          <a:p>
            <a:pPr algn="ctr" rtl="0" eaLnBrk="1" latinLnBrk="0" hangingPunct="1">
              <a:buNone/>
            </a:pPr>
            <a:r>
              <a:rPr lang="en-US" sz="3200" kern="1200" baseline="0" dirty="0" smtClean="0">
                <a:solidFill>
                  <a:schemeClr val="bg1"/>
                </a:solidFill>
                <a:latin typeface="Aharoni" pitchFamily="2" charset="-79"/>
                <a:cs typeface="Aharoni" pitchFamily="2" charset="-79"/>
              </a:rPr>
              <a:t>“To strengthen services to meet diverse human needs through the collaboration of individuals and organizations.”</a:t>
            </a:r>
            <a:endParaRPr lang="en-US" dirty="0" smtClean="0">
              <a:solidFill>
                <a:schemeClr val="bg1"/>
              </a:solidFill>
              <a:latin typeface="Aharoni" pitchFamily="2" charset="-79"/>
              <a:cs typeface="Aharoni" pitchFamily="2" charset="-79"/>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ucation-text.png"/>
          <p:cNvPicPr>
            <a:picLocks noChangeAspect="1"/>
          </p:cNvPicPr>
          <p:nvPr/>
        </p:nvPicPr>
        <p:blipFill>
          <a:blip r:embed="rId2" cstate="print"/>
          <a:stretch>
            <a:fillRect/>
          </a:stretch>
        </p:blipFill>
        <p:spPr>
          <a:xfrm>
            <a:off x="0" y="2286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graphicFrame>
        <p:nvGraphicFramePr>
          <p:cNvPr id="4" name="Chart 3"/>
          <p:cNvGraphicFramePr/>
          <p:nvPr/>
        </p:nvGraphicFramePr>
        <p:xfrm>
          <a:off x="1295400" y="304800"/>
          <a:ext cx="7620000" cy="5410200"/>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iStock_000004625802Large-150x150.jpg"/>
          <p:cNvPicPr>
            <a:picLocks noChangeAspect="1"/>
          </p:cNvPicPr>
          <p:nvPr/>
        </p:nvPicPr>
        <p:blipFill>
          <a:blip r:embed="rId5" cstate="print"/>
          <a:stretch>
            <a:fillRect/>
          </a:stretch>
        </p:blipFill>
        <p:spPr>
          <a:xfrm>
            <a:off x="6096000" y="1371600"/>
            <a:ext cx="2194560" cy="21945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ucation-text.png"/>
          <p:cNvPicPr>
            <a:picLocks noChangeAspect="1"/>
          </p:cNvPicPr>
          <p:nvPr/>
        </p:nvPicPr>
        <p:blipFill>
          <a:blip r:embed="rId3" cstate="print"/>
          <a:stretch>
            <a:fillRect/>
          </a:stretch>
        </p:blipFill>
        <p:spPr>
          <a:xfrm>
            <a:off x="457200" y="228600"/>
            <a:ext cx="1334914" cy="1420251"/>
          </a:xfrm>
          <a:prstGeom prst="rect">
            <a:avLst/>
          </a:prstGeom>
        </p:spPr>
      </p:pic>
      <p:pic>
        <p:nvPicPr>
          <p:cNvPr id="3" name="Picture 2" descr="logo-2 2.JPG"/>
          <p:cNvPicPr>
            <a:picLocks noChangeAspect="1"/>
          </p:cNvPicPr>
          <p:nvPr/>
        </p:nvPicPr>
        <p:blipFill>
          <a:blip r:embed="rId4" cstate="print"/>
          <a:stretch>
            <a:fillRect/>
          </a:stretch>
        </p:blipFill>
        <p:spPr>
          <a:xfrm>
            <a:off x="152400" y="5715000"/>
            <a:ext cx="3927765" cy="914400"/>
          </a:xfrm>
          <a:prstGeom prst="rect">
            <a:avLst/>
          </a:prstGeom>
        </p:spPr>
      </p:pic>
      <p:graphicFrame>
        <p:nvGraphicFramePr>
          <p:cNvPr id="5" name="Chart 4"/>
          <p:cNvGraphicFramePr/>
          <p:nvPr/>
        </p:nvGraphicFramePr>
        <p:xfrm>
          <a:off x="0" y="1676400"/>
          <a:ext cx="3886200" cy="3886200"/>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p:cNvSpPr txBox="1">
            <a:spLocks/>
          </p:cNvSpPr>
          <p:nvPr/>
        </p:nvSpPr>
        <p:spPr>
          <a:xfrm>
            <a:off x="1143000" y="228600"/>
            <a:ext cx="7010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mj-lt"/>
                <a:ea typeface="+mj-ea"/>
                <a:cs typeface="+mj-cs"/>
              </a:rPr>
              <a:t>Educational Needs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0" name="Chart 9"/>
          <p:cNvGraphicFramePr/>
          <p:nvPr/>
        </p:nvGraphicFramePr>
        <p:xfrm>
          <a:off x="3429000" y="838200"/>
          <a:ext cx="5562600" cy="5715000"/>
        </p:xfrm>
        <a:graphic>
          <a:graphicData uri="http://schemas.openxmlformats.org/drawingml/2006/chart">
            <c:chart xmlns:c="http://schemas.openxmlformats.org/drawingml/2006/chart" xmlns:r="http://schemas.openxmlformats.org/officeDocument/2006/relationships" r:id="rId6"/>
          </a:graphicData>
        </a:graphic>
      </p:graphicFrame>
      <p:pic>
        <p:nvPicPr>
          <p:cNvPr id="11" name="Picture 10" descr="computer classes.JPG"/>
          <p:cNvPicPr>
            <a:picLocks noChangeAspect="1"/>
          </p:cNvPicPr>
          <p:nvPr/>
        </p:nvPicPr>
        <p:blipFill>
          <a:blip r:embed="rId7" cstate="print"/>
          <a:srcRect l="30286" t="4982" r="53112" b="48125"/>
          <a:stretch>
            <a:fillRect/>
          </a:stretch>
        </p:blipFill>
        <p:spPr>
          <a:xfrm>
            <a:off x="7696200" y="304800"/>
            <a:ext cx="1295400" cy="2438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ucation-text.png"/>
          <p:cNvPicPr>
            <a:picLocks noChangeAspect="1"/>
          </p:cNvPicPr>
          <p:nvPr/>
        </p:nvPicPr>
        <p:blipFill>
          <a:blip r:embed="rId2" cstate="print"/>
          <a:stretch>
            <a:fillRect/>
          </a:stretch>
        </p:blipFill>
        <p:spPr>
          <a:xfrm>
            <a:off x="457200" y="2286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sp>
        <p:nvSpPr>
          <p:cNvPr id="7" name="Title 1"/>
          <p:cNvSpPr txBox="1">
            <a:spLocks/>
          </p:cNvSpPr>
          <p:nvPr/>
        </p:nvSpPr>
        <p:spPr>
          <a:xfrm>
            <a:off x="1143000" y="609600"/>
            <a:ext cx="7010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mj-lt"/>
                <a:ea typeface="+mj-ea"/>
                <a:cs typeface="+mj-cs"/>
              </a:rPr>
              <a:t>Educational Needs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Rounded Rectangle 8"/>
          <p:cNvSpPr/>
          <p:nvPr/>
        </p:nvSpPr>
        <p:spPr>
          <a:xfrm>
            <a:off x="1676400" y="2057400"/>
            <a:ext cx="5715000" cy="3505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2057400" y="2133600"/>
            <a:ext cx="5105400" cy="3293209"/>
          </a:xfrm>
          <a:prstGeom prst="rect">
            <a:avLst/>
          </a:prstGeom>
          <a:noFill/>
        </p:spPr>
        <p:txBody>
          <a:bodyPr wrap="square" rtlCol="0">
            <a:spAutoFit/>
          </a:bodyPr>
          <a:lstStyle/>
          <a:p>
            <a:pPr algn="ctr" fontAlgn="b"/>
            <a:r>
              <a:rPr lang="en-US" sz="3200" b="1" dirty="0" smtClean="0">
                <a:solidFill>
                  <a:schemeClr val="bg1"/>
                </a:solidFill>
              </a:rPr>
              <a:t>6.73% of households had children who transferred schools an average of </a:t>
            </a:r>
            <a:r>
              <a:rPr lang="en-US" sz="4000" b="1" dirty="0" smtClean="0">
                <a:solidFill>
                  <a:schemeClr val="bg1"/>
                </a:solidFill>
              </a:rPr>
              <a:t>1.5 times </a:t>
            </a:r>
            <a:r>
              <a:rPr lang="en-US" sz="3200" b="1" dirty="0" smtClean="0">
                <a:solidFill>
                  <a:schemeClr val="bg1"/>
                </a:solidFill>
              </a:rPr>
              <a:t>during the last 24 months because the family moved</a:t>
            </a:r>
            <a:endParaRPr lang="en-US" sz="3200" b="1" dirty="0">
              <a:solidFill>
                <a:schemeClr val="bg1"/>
              </a:solidFill>
            </a:endParaRPr>
          </a:p>
        </p:txBody>
      </p:sp>
      <p:pic>
        <p:nvPicPr>
          <p:cNvPr id="12" name="Picture 11" descr="hispanic-child-150x150.jpg"/>
          <p:cNvPicPr>
            <a:picLocks noChangeAspect="1"/>
          </p:cNvPicPr>
          <p:nvPr/>
        </p:nvPicPr>
        <p:blipFill>
          <a:blip r:embed="rId4" cstate="print"/>
          <a:stretch>
            <a:fillRect/>
          </a:stretch>
        </p:blipFill>
        <p:spPr>
          <a:xfrm>
            <a:off x="6858000" y="838200"/>
            <a:ext cx="1920240" cy="1920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228600" y="2438400"/>
          <a:ext cx="5715000" cy="32385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descr="employment-text.png"/>
          <p:cNvPicPr>
            <a:picLocks noChangeAspect="1"/>
          </p:cNvPicPr>
          <p:nvPr/>
        </p:nvPicPr>
        <p:blipFill>
          <a:blip r:embed="rId3" cstate="print"/>
          <a:stretch>
            <a:fillRect/>
          </a:stretch>
        </p:blipFill>
        <p:spPr>
          <a:xfrm>
            <a:off x="533400" y="381000"/>
            <a:ext cx="1334914" cy="1420251"/>
          </a:xfrm>
          <a:prstGeom prst="rect">
            <a:avLst/>
          </a:prstGeom>
        </p:spPr>
      </p:pic>
      <p:pic>
        <p:nvPicPr>
          <p:cNvPr id="3" name="Picture 2" descr="logo-2 2.JPG"/>
          <p:cNvPicPr>
            <a:picLocks noChangeAspect="1"/>
          </p:cNvPicPr>
          <p:nvPr/>
        </p:nvPicPr>
        <p:blipFill>
          <a:blip r:embed="rId4" cstate="print"/>
          <a:stretch>
            <a:fillRect/>
          </a:stretch>
        </p:blipFill>
        <p:spPr>
          <a:xfrm>
            <a:off x="304800" y="5791200"/>
            <a:ext cx="3927765" cy="914400"/>
          </a:xfrm>
          <a:prstGeom prst="rect">
            <a:avLst/>
          </a:prstGeom>
        </p:spPr>
      </p:pic>
      <p:pic>
        <p:nvPicPr>
          <p:cNvPr id="4" name="Picture 3" descr="unemployment-line-jpg.jpg"/>
          <p:cNvPicPr>
            <a:picLocks noChangeAspect="1"/>
          </p:cNvPicPr>
          <p:nvPr/>
        </p:nvPicPr>
        <p:blipFill>
          <a:blip r:embed="rId5" cstate="print">
            <a:lum/>
          </a:blip>
          <a:srcRect l="27497" t="8013" r="17760" b="18727"/>
          <a:stretch>
            <a:fillRect/>
          </a:stretch>
        </p:blipFill>
        <p:spPr>
          <a:xfrm>
            <a:off x="3124200" y="1600200"/>
            <a:ext cx="2085969" cy="1828800"/>
          </a:xfrm>
          <a:prstGeom prst="rect">
            <a:avLst/>
          </a:prstGeom>
          <a:ln>
            <a:noFill/>
          </a:ln>
          <a:effectLst>
            <a:outerShdw blurRad="292100" dist="139700" dir="2700000" algn="tl" rotWithShape="0">
              <a:srgbClr val="333333">
                <a:alpha val="65000"/>
              </a:srgbClr>
            </a:outerShdw>
          </a:effectLst>
        </p:spPr>
      </p:pic>
      <p:graphicFrame>
        <p:nvGraphicFramePr>
          <p:cNvPr id="6" name="Chart 5"/>
          <p:cNvGraphicFramePr/>
          <p:nvPr/>
        </p:nvGraphicFramePr>
        <p:xfrm>
          <a:off x="5867400" y="609600"/>
          <a:ext cx="3276600" cy="2895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p:cNvGraphicFramePr/>
          <p:nvPr/>
        </p:nvGraphicFramePr>
        <p:xfrm>
          <a:off x="5867400" y="3657600"/>
          <a:ext cx="3276600" cy="3200400"/>
        </p:xfrm>
        <a:graphic>
          <a:graphicData uri="http://schemas.openxmlformats.org/drawingml/2006/chart">
            <c:chart xmlns:c="http://schemas.openxmlformats.org/drawingml/2006/chart" xmlns:r="http://schemas.openxmlformats.org/officeDocument/2006/relationships" r:id="rId7"/>
          </a:graphicData>
        </a:graphic>
      </p:graphicFrame>
      <p:sp>
        <p:nvSpPr>
          <p:cNvPr id="9" name="Title 1"/>
          <p:cNvSpPr txBox="1">
            <a:spLocks/>
          </p:cNvSpPr>
          <p:nvPr/>
        </p:nvSpPr>
        <p:spPr>
          <a:xfrm>
            <a:off x="1981200" y="609600"/>
            <a:ext cx="42672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latin typeface="+mj-lt"/>
                <a:ea typeface="+mj-ea"/>
                <a:cs typeface="+mj-cs"/>
              </a:rPr>
              <a:t>EMPLOYMENT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loyment-text.png"/>
          <p:cNvPicPr>
            <a:picLocks noChangeAspect="1"/>
          </p:cNvPicPr>
          <p:nvPr/>
        </p:nvPicPr>
        <p:blipFill>
          <a:blip r:embed="rId2" cstate="print"/>
          <a:stretch>
            <a:fillRect/>
          </a:stretch>
        </p:blipFill>
        <p:spPr>
          <a:xfrm>
            <a:off x="7391400" y="52578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pic>
        <p:nvPicPr>
          <p:cNvPr id="4" name="Picture 3" descr="unemployment-line-jpg.jpg"/>
          <p:cNvPicPr>
            <a:picLocks noChangeAspect="1"/>
          </p:cNvPicPr>
          <p:nvPr/>
        </p:nvPicPr>
        <p:blipFill>
          <a:blip r:embed="rId4" cstate="print">
            <a:lum/>
          </a:blip>
          <a:srcRect l="3500" t="8013" r="17760" b="11859"/>
          <a:stretch>
            <a:fillRect/>
          </a:stretch>
        </p:blipFill>
        <p:spPr>
          <a:xfrm>
            <a:off x="5257800" y="2743200"/>
            <a:ext cx="3429000" cy="2286000"/>
          </a:xfrm>
          <a:prstGeom prst="rect">
            <a:avLst/>
          </a:prstGeom>
          <a:noFill/>
        </p:spPr>
      </p:pic>
      <p:sp>
        <p:nvSpPr>
          <p:cNvPr id="5" name="Title 1"/>
          <p:cNvSpPr txBox="1">
            <a:spLocks/>
          </p:cNvSpPr>
          <p:nvPr/>
        </p:nvSpPr>
        <p:spPr>
          <a:xfrm>
            <a:off x="152400" y="152400"/>
            <a:ext cx="88392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mj-lt"/>
                <a:ea typeface="+mj-ea"/>
                <a:cs typeface="+mj-cs"/>
              </a:rPr>
              <a:t>Reasons for Unemployment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9" name="Chart 8"/>
          <p:cNvGraphicFramePr/>
          <p:nvPr/>
        </p:nvGraphicFramePr>
        <p:xfrm>
          <a:off x="0" y="762000"/>
          <a:ext cx="8686799" cy="48768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loyment-text.png"/>
          <p:cNvPicPr>
            <a:picLocks noChangeAspect="1"/>
          </p:cNvPicPr>
          <p:nvPr/>
        </p:nvPicPr>
        <p:blipFill>
          <a:blip r:embed="rId2" cstate="print"/>
          <a:stretch>
            <a:fillRect/>
          </a:stretch>
        </p:blipFill>
        <p:spPr>
          <a:xfrm>
            <a:off x="381000" y="3048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sp>
        <p:nvSpPr>
          <p:cNvPr id="5" name="Title 1"/>
          <p:cNvSpPr txBox="1">
            <a:spLocks/>
          </p:cNvSpPr>
          <p:nvPr/>
        </p:nvSpPr>
        <p:spPr>
          <a:xfrm>
            <a:off x="1676400" y="609600"/>
            <a:ext cx="4724400" cy="685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noProof="0" dirty="0" smtClean="0">
                <a:latin typeface="+mj-lt"/>
                <a:ea typeface="+mj-ea"/>
                <a:cs typeface="+mj-cs"/>
              </a:rPr>
              <a:t>Employment Needs</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8" name="Chart 7"/>
          <p:cNvGraphicFramePr/>
          <p:nvPr/>
        </p:nvGraphicFramePr>
        <p:xfrm>
          <a:off x="6553200" y="152400"/>
          <a:ext cx="2286000" cy="236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0" y="1905000"/>
          <a:ext cx="8763000" cy="3657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609600" y="1524000"/>
          <a:ext cx="8077200" cy="44958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descr="housing-text.png"/>
          <p:cNvPicPr>
            <a:picLocks noChangeAspect="1"/>
          </p:cNvPicPr>
          <p:nvPr/>
        </p:nvPicPr>
        <p:blipFill>
          <a:blip r:embed="rId3" cstate="print"/>
          <a:stretch>
            <a:fillRect/>
          </a:stretch>
        </p:blipFill>
        <p:spPr>
          <a:xfrm>
            <a:off x="228600" y="304800"/>
            <a:ext cx="1334914" cy="1420251"/>
          </a:xfrm>
          <a:prstGeom prst="rect">
            <a:avLst/>
          </a:prstGeom>
        </p:spPr>
      </p:pic>
      <p:pic>
        <p:nvPicPr>
          <p:cNvPr id="3" name="Picture 2" descr="logo-2 2.JPG"/>
          <p:cNvPicPr>
            <a:picLocks noChangeAspect="1"/>
          </p:cNvPicPr>
          <p:nvPr/>
        </p:nvPicPr>
        <p:blipFill>
          <a:blip r:embed="rId4" cstate="print"/>
          <a:stretch>
            <a:fillRect/>
          </a:stretch>
        </p:blipFill>
        <p:spPr>
          <a:xfrm>
            <a:off x="152400" y="5715000"/>
            <a:ext cx="3927765" cy="914400"/>
          </a:xfrm>
          <a:prstGeom prst="rect">
            <a:avLst/>
          </a:prstGeom>
        </p:spPr>
      </p:pic>
      <p:pic>
        <p:nvPicPr>
          <p:cNvPr id="4" name="Picture 3" descr="PCH house - Copy.JPG"/>
          <p:cNvPicPr>
            <a:picLocks noChangeAspect="1"/>
          </p:cNvPicPr>
          <p:nvPr/>
        </p:nvPicPr>
        <p:blipFill>
          <a:blip r:embed="rId5" cstate="print"/>
          <a:stretch>
            <a:fillRect/>
          </a:stretch>
        </p:blipFill>
        <p:spPr>
          <a:xfrm>
            <a:off x="5181600" y="1676400"/>
            <a:ext cx="2895600" cy="20539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828800" y="533400"/>
            <a:ext cx="6096000" cy="461665"/>
          </a:xfrm>
          <a:prstGeom prst="rect">
            <a:avLst/>
          </a:prstGeom>
          <a:noFill/>
        </p:spPr>
        <p:txBody>
          <a:bodyPr wrap="square" rtlCol="0">
            <a:spAutoFit/>
          </a:bodyPr>
          <a:lstStyle/>
          <a:p>
            <a:pPr algn="ctr"/>
            <a:r>
              <a:rPr lang="en-US" sz="2400" dirty="0" smtClean="0"/>
              <a:t>HOUSING</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using-text.png"/>
          <p:cNvPicPr>
            <a:picLocks noChangeAspect="1"/>
          </p:cNvPicPr>
          <p:nvPr/>
        </p:nvPicPr>
        <p:blipFill>
          <a:blip r:embed="rId2" cstate="print"/>
          <a:stretch>
            <a:fillRect/>
          </a:stretch>
        </p:blipFill>
        <p:spPr>
          <a:xfrm>
            <a:off x="228600" y="3048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sp>
        <p:nvSpPr>
          <p:cNvPr id="7" name="TextBox 6"/>
          <p:cNvSpPr txBox="1"/>
          <p:nvPr/>
        </p:nvSpPr>
        <p:spPr>
          <a:xfrm>
            <a:off x="1676400" y="533400"/>
            <a:ext cx="6096000" cy="461665"/>
          </a:xfrm>
          <a:prstGeom prst="rect">
            <a:avLst/>
          </a:prstGeom>
          <a:noFill/>
        </p:spPr>
        <p:txBody>
          <a:bodyPr wrap="square" rtlCol="0">
            <a:spAutoFit/>
          </a:bodyPr>
          <a:lstStyle/>
          <a:p>
            <a:pPr algn="ctr"/>
            <a:r>
              <a:rPr lang="en-US" sz="2400" dirty="0" smtClean="0"/>
              <a:t>Housing Needs</a:t>
            </a:r>
            <a:endParaRPr lang="en-US" sz="2400" dirty="0"/>
          </a:p>
        </p:txBody>
      </p:sp>
      <p:graphicFrame>
        <p:nvGraphicFramePr>
          <p:cNvPr id="9" name="Chart 8"/>
          <p:cNvGraphicFramePr/>
          <p:nvPr/>
        </p:nvGraphicFramePr>
        <p:xfrm>
          <a:off x="609600" y="1752600"/>
          <a:ext cx="6553200" cy="4191000"/>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descr="dreamstime_xl_10513676-150x150.jpg"/>
          <p:cNvPicPr>
            <a:picLocks noChangeAspect="1"/>
          </p:cNvPicPr>
          <p:nvPr/>
        </p:nvPicPr>
        <p:blipFill>
          <a:blip r:embed="rId5" cstate="print"/>
          <a:stretch>
            <a:fillRect/>
          </a:stretch>
        </p:blipFill>
        <p:spPr>
          <a:xfrm>
            <a:off x="6248400" y="1447800"/>
            <a:ext cx="2194560" cy="21945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lthcare-text.png"/>
          <p:cNvPicPr>
            <a:picLocks noChangeAspect="1"/>
          </p:cNvPicPr>
          <p:nvPr/>
        </p:nvPicPr>
        <p:blipFill>
          <a:blip r:embed="rId2" cstate="print"/>
          <a:stretch>
            <a:fillRect/>
          </a:stretch>
        </p:blipFill>
        <p:spPr>
          <a:xfrm>
            <a:off x="304800" y="3810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graphicFrame>
        <p:nvGraphicFramePr>
          <p:cNvPr id="5" name="Chart 4"/>
          <p:cNvGraphicFramePr/>
          <p:nvPr/>
        </p:nvGraphicFramePr>
        <p:xfrm>
          <a:off x="609600" y="2057400"/>
          <a:ext cx="3733800"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5029200" y="3886200"/>
          <a:ext cx="3505200" cy="2971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5029200" y="914400"/>
          <a:ext cx="34290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1828800" y="533400"/>
            <a:ext cx="6096000" cy="461665"/>
          </a:xfrm>
          <a:prstGeom prst="rect">
            <a:avLst/>
          </a:prstGeom>
          <a:noFill/>
        </p:spPr>
        <p:txBody>
          <a:bodyPr wrap="square" rtlCol="0">
            <a:spAutoFit/>
          </a:bodyPr>
          <a:lstStyle/>
          <a:p>
            <a:pPr algn="ctr"/>
            <a:r>
              <a:rPr lang="en-US" sz="2400" dirty="0" smtClean="0"/>
              <a:t>HEALTHCARE</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mbers-crop.jpg"/>
          <p:cNvPicPr>
            <a:picLocks noChangeAspect="1"/>
          </p:cNvPicPr>
          <p:nvPr/>
        </p:nvPicPr>
        <p:blipFill>
          <a:blip r:embed="rId2" cstate="print"/>
          <a:srcRect r="46045"/>
          <a:stretch>
            <a:fillRect/>
          </a:stretch>
        </p:blipFill>
        <p:spPr>
          <a:xfrm>
            <a:off x="6096000" y="3962400"/>
            <a:ext cx="2895600" cy="2590800"/>
          </a:xfrm>
          <a:prstGeom prst="rect">
            <a:avLst/>
          </a:prstGeom>
        </p:spPr>
      </p:pic>
      <p:pic>
        <p:nvPicPr>
          <p:cNvPr id="2" name="Picture 1" descr="healthcare-text.png"/>
          <p:cNvPicPr>
            <a:picLocks noChangeAspect="1"/>
          </p:cNvPicPr>
          <p:nvPr/>
        </p:nvPicPr>
        <p:blipFill>
          <a:blip r:embed="rId3" cstate="print"/>
          <a:stretch>
            <a:fillRect/>
          </a:stretch>
        </p:blipFill>
        <p:spPr>
          <a:xfrm>
            <a:off x="228600" y="304800"/>
            <a:ext cx="1334914" cy="1420251"/>
          </a:xfrm>
          <a:prstGeom prst="rect">
            <a:avLst/>
          </a:prstGeom>
        </p:spPr>
      </p:pic>
      <p:pic>
        <p:nvPicPr>
          <p:cNvPr id="3" name="Picture 2" descr="logo-2 2.JPG"/>
          <p:cNvPicPr>
            <a:picLocks noChangeAspect="1"/>
          </p:cNvPicPr>
          <p:nvPr/>
        </p:nvPicPr>
        <p:blipFill>
          <a:blip r:embed="rId4" cstate="print"/>
          <a:stretch>
            <a:fillRect/>
          </a:stretch>
        </p:blipFill>
        <p:spPr>
          <a:xfrm>
            <a:off x="152400" y="5715000"/>
            <a:ext cx="3927765" cy="914400"/>
          </a:xfrm>
          <a:prstGeom prst="rect">
            <a:avLst/>
          </a:prstGeom>
        </p:spPr>
      </p:pic>
      <p:graphicFrame>
        <p:nvGraphicFramePr>
          <p:cNvPr id="8" name="Chart 7"/>
          <p:cNvGraphicFramePr/>
          <p:nvPr/>
        </p:nvGraphicFramePr>
        <p:xfrm>
          <a:off x="1295400" y="533400"/>
          <a:ext cx="6429375" cy="522922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1752600" y="228600"/>
            <a:ext cx="6781800" cy="461665"/>
          </a:xfrm>
          <a:prstGeom prst="rect">
            <a:avLst/>
          </a:prstGeom>
          <a:noFill/>
        </p:spPr>
        <p:txBody>
          <a:bodyPr wrap="square" rtlCol="0">
            <a:spAutoFit/>
          </a:bodyPr>
          <a:lstStyle/>
          <a:p>
            <a:pPr algn="ctr"/>
            <a:r>
              <a:rPr lang="en-US" sz="2400" dirty="0" smtClean="0"/>
              <a:t>Healthcare Needs</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Aharoni" pitchFamily="2" charset="-79"/>
                <a:cs typeface="Aharoni" pitchFamily="2" charset="-79"/>
              </a:rPr>
              <a:t>COLLABORATION</a:t>
            </a:r>
            <a:r>
              <a:rPr lang="en-US" dirty="0" smtClean="0">
                <a:latin typeface="Aharoni" pitchFamily="2" charset="-79"/>
                <a:cs typeface="Aharoni" pitchFamily="2" charset="-79"/>
              </a:rPr>
              <a:t> </a:t>
            </a:r>
            <a:r>
              <a:rPr lang="en-US" sz="2400" dirty="0" smtClean="0">
                <a:solidFill>
                  <a:schemeClr val="tx1">
                    <a:lumMod val="50000"/>
                    <a:lumOff val="50000"/>
                  </a:schemeClr>
                </a:solidFill>
                <a:latin typeface="Aharoni" pitchFamily="2" charset="-79"/>
                <a:cs typeface="Aharoni" pitchFamily="2" charset="-79"/>
              </a:rPr>
              <a:t>is…</a:t>
            </a:r>
            <a:endParaRPr lang="en-US" sz="2400" dirty="0">
              <a:solidFill>
                <a:schemeClr val="tx1">
                  <a:lumMod val="50000"/>
                  <a:lumOff val="50000"/>
                </a:schemeClr>
              </a:solidFill>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pPr algn="ctr">
              <a:buNone/>
            </a:pPr>
            <a:r>
              <a:rPr lang="en-US" sz="2400" dirty="0" smtClean="0">
                <a:solidFill>
                  <a:schemeClr val="tx1">
                    <a:lumMod val="50000"/>
                    <a:lumOff val="50000"/>
                  </a:schemeClr>
                </a:solidFill>
                <a:latin typeface="Aharoni" pitchFamily="2" charset="-79"/>
                <a:cs typeface="Aharoni" pitchFamily="2" charset="-79"/>
              </a:rPr>
              <a:t>… a </a:t>
            </a:r>
            <a:r>
              <a:rPr lang="en-US" cap="small" dirty="0" smtClean="0">
                <a:solidFill>
                  <a:schemeClr val="tx1"/>
                </a:solidFill>
                <a:latin typeface="Aharoni" pitchFamily="2" charset="-79"/>
                <a:cs typeface="Aharoni" pitchFamily="2" charset="-79"/>
              </a:rPr>
              <a:t>purposeful</a:t>
            </a:r>
            <a:r>
              <a:rPr lang="en-US" dirty="0" smtClean="0">
                <a:latin typeface="Aharoni" pitchFamily="2" charset="-79"/>
                <a:cs typeface="Aharoni" pitchFamily="2" charset="-79"/>
              </a:rPr>
              <a:t>, </a:t>
            </a:r>
          </a:p>
          <a:p>
            <a:pPr algn="ctr">
              <a:buNone/>
            </a:pPr>
            <a:r>
              <a:rPr lang="en-US" cap="small" dirty="0" smtClean="0">
                <a:solidFill>
                  <a:schemeClr val="tx1"/>
                </a:solidFill>
                <a:latin typeface="Aharoni" pitchFamily="2" charset="-79"/>
                <a:cs typeface="Aharoni" pitchFamily="2" charset="-79"/>
              </a:rPr>
              <a:t>strategic</a:t>
            </a:r>
            <a:r>
              <a:rPr lang="en-US" dirty="0" smtClean="0">
                <a:latin typeface="Aharoni" pitchFamily="2" charset="-79"/>
                <a:cs typeface="Aharoni" pitchFamily="2" charset="-79"/>
              </a:rPr>
              <a:t> </a:t>
            </a:r>
            <a:r>
              <a:rPr lang="en-US" sz="2400" dirty="0" smtClean="0">
                <a:solidFill>
                  <a:schemeClr val="tx1">
                    <a:lumMod val="50000"/>
                    <a:lumOff val="50000"/>
                  </a:schemeClr>
                </a:solidFill>
                <a:latin typeface="Aharoni" pitchFamily="2" charset="-79"/>
                <a:cs typeface="Aharoni" pitchFamily="2" charset="-79"/>
              </a:rPr>
              <a:t>way of </a:t>
            </a:r>
            <a:r>
              <a:rPr lang="en-US" cap="small" dirty="0" smtClean="0">
                <a:solidFill>
                  <a:schemeClr val="tx1"/>
                </a:solidFill>
                <a:latin typeface="Aharoni" pitchFamily="2" charset="-79"/>
                <a:cs typeface="Aharoni" pitchFamily="2" charset="-79"/>
              </a:rPr>
              <a:t>working </a:t>
            </a:r>
          </a:p>
          <a:p>
            <a:pPr algn="ctr">
              <a:buNone/>
            </a:pPr>
            <a:r>
              <a:rPr lang="en-US" sz="2400" dirty="0" smtClean="0">
                <a:solidFill>
                  <a:schemeClr val="tx1">
                    <a:lumMod val="50000"/>
                    <a:lumOff val="50000"/>
                  </a:schemeClr>
                </a:solidFill>
                <a:latin typeface="Aharoni" pitchFamily="2" charset="-79"/>
                <a:cs typeface="Aharoni" pitchFamily="2" charset="-79"/>
              </a:rPr>
              <a:t>that leverages the </a:t>
            </a:r>
            <a:r>
              <a:rPr lang="en-US" cap="small" dirty="0" smtClean="0">
                <a:solidFill>
                  <a:schemeClr val="tx1"/>
                </a:solidFill>
                <a:latin typeface="Aharoni" pitchFamily="2" charset="-79"/>
                <a:cs typeface="Aharoni" pitchFamily="2" charset="-79"/>
              </a:rPr>
              <a:t>resources</a:t>
            </a:r>
            <a:r>
              <a:rPr lang="en-US" dirty="0" smtClean="0">
                <a:latin typeface="Aharoni" pitchFamily="2" charset="-79"/>
                <a:cs typeface="Aharoni" pitchFamily="2" charset="-79"/>
              </a:rPr>
              <a:t> </a:t>
            </a:r>
            <a:r>
              <a:rPr lang="en-US" sz="2400" dirty="0" smtClean="0">
                <a:solidFill>
                  <a:schemeClr val="tx1">
                    <a:lumMod val="50000"/>
                    <a:lumOff val="50000"/>
                  </a:schemeClr>
                </a:solidFill>
                <a:latin typeface="Aharoni" pitchFamily="2" charset="-79"/>
                <a:cs typeface="Aharoni" pitchFamily="2" charset="-79"/>
              </a:rPr>
              <a:t>of each party </a:t>
            </a:r>
            <a:endParaRPr lang="en-US" dirty="0" smtClean="0">
              <a:solidFill>
                <a:schemeClr val="tx1">
                  <a:lumMod val="50000"/>
                  <a:lumOff val="50000"/>
                </a:schemeClr>
              </a:solidFill>
              <a:latin typeface="Aharoni" pitchFamily="2" charset="-79"/>
              <a:cs typeface="Aharoni" pitchFamily="2" charset="-79"/>
            </a:endParaRPr>
          </a:p>
          <a:p>
            <a:pPr algn="ctr">
              <a:buNone/>
            </a:pPr>
            <a:r>
              <a:rPr lang="en-US" sz="2400" dirty="0" smtClean="0">
                <a:solidFill>
                  <a:schemeClr val="tx1">
                    <a:lumMod val="50000"/>
                    <a:lumOff val="50000"/>
                  </a:schemeClr>
                </a:solidFill>
                <a:latin typeface="Aharoni" pitchFamily="2" charset="-79"/>
                <a:cs typeface="Aharoni" pitchFamily="2" charset="-79"/>
              </a:rPr>
              <a:t>for the </a:t>
            </a:r>
            <a:r>
              <a:rPr lang="en-US" cap="small" dirty="0" smtClean="0">
                <a:solidFill>
                  <a:schemeClr val="tx1"/>
                </a:solidFill>
                <a:latin typeface="Aharoni" pitchFamily="2" charset="-79"/>
                <a:cs typeface="Aharoni" pitchFamily="2" charset="-79"/>
              </a:rPr>
              <a:t>benefit of all </a:t>
            </a:r>
          </a:p>
          <a:p>
            <a:pPr algn="ctr">
              <a:buNone/>
            </a:pPr>
            <a:r>
              <a:rPr lang="en-US" sz="2400" dirty="0" smtClean="0">
                <a:solidFill>
                  <a:schemeClr val="tx1">
                    <a:lumMod val="50000"/>
                    <a:lumOff val="50000"/>
                  </a:schemeClr>
                </a:solidFill>
                <a:latin typeface="Aharoni" pitchFamily="2" charset="-79"/>
                <a:cs typeface="Aharoni" pitchFamily="2" charset="-79"/>
              </a:rPr>
              <a:t>by</a:t>
            </a:r>
            <a:r>
              <a:rPr lang="en-US" dirty="0" smtClean="0">
                <a:latin typeface="Aharoni" pitchFamily="2" charset="-79"/>
                <a:cs typeface="Aharoni" pitchFamily="2" charset="-79"/>
              </a:rPr>
              <a:t> </a:t>
            </a:r>
            <a:r>
              <a:rPr lang="en-US" cap="small" dirty="0" smtClean="0">
                <a:solidFill>
                  <a:schemeClr val="tx1"/>
                </a:solidFill>
                <a:latin typeface="Aharoni" pitchFamily="2" charset="-79"/>
                <a:cs typeface="Aharoni" pitchFamily="2" charset="-79"/>
              </a:rPr>
              <a:t>coordinating activities </a:t>
            </a:r>
            <a:r>
              <a:rPr lang="en-US" sz="2400" dirty="0" smtClean="0">
                <a:solidFill>
                  <a:schemeClr val="tx1">
                    <a:lumMod val="50000"/>
                    <a:lumOff val="50000"/>
                  </a:schemeClr>
                </a:solidFill>
                <a:latin typeface="Aharoni" pitchFamily="2" charset="-79"/>
                <a:cs typeface="Aharoni" pitchFamily="2" charset="-79"/>
              </a:rPr>
              <a:t>and </a:t>
            </a:r>
            <a:r>
              <a:rPr lang="en-US" cap="small" dirty="0" smtClean="0">
                <a:solidFill>
                  <a:schemeClr val="tx1"/>
                </a:solidFill>
                <a:latin typeface="Aharoni" pitchFamily="2" charset="-79"/>
                <a:cs typeface="Aharoni" pitchFamily="2" charset="-79"/>
              </a:rPr>
              <a:t>communicating information </a:t>
            </a:r>
          </a:p>
          <a:p>
            <a:pPr algn="ctr">
              <a:buNone/>
            </a:pPr>
            <a:r>
              <a:rPr lang="en-US" sz="2400" dirty="0" smtClean="0">
                <a:solidFill>
                  <a:schemeClr val="tx1">
                    <a:lumMod val="50000"/>
                    <a:lumOff val="50000"/>
                  </a:schemeClr>
                </a:solidFill>
                <a:latin typeface="Aharoni" pitchFamily="2" charset="-79"/>
                <a:cs typeface="Aharoni" pitchFamily="2" charset="-79"/>
              </a:rPr>
              <a:t>within an environment </a:t>
            </a:r>
          </a:p>
          <a:p>
            <a:pPr algn="ctr">
              <a:buNone/>
            </a:pPr>
            <a:r>
              <a:rPr lang="en-US" sz="2400" dirty="0" smtClean="0">
                <a:solidFill>
                  <a:schemeClr val="tx1">
                    <a:lumMod val="50000"/>
                    <a:lumOff val="50000"/>
                  </a:schemeClr>
                </a:solidFill>
                <a:latin typeface="Aharoni" pitchFamily="2" charset="-79"/>
                <a:cs typeface="Aharoni" pitchFamily="2" charset="-79"/>
              </a:rPr>
              <a:t>of </a:t>
            </a:r>
            <a:r>
              <a:rPr lang="en-US" cap="small" dirty="0" smtClean="0">
                <a:solidFill>
                  <a:schemeClr val="tx1"/>
                </a:solidFill>
                <a:latin typeface="Aharoni" pitchFamily="2" charset="-79"/>
                <a:cs typeface="Aharoni" pitchFamily="2" charset="-79"/>
              </a:rPr>
              <a:t>trust and transparency</a:t>
            </a:r>
            <a:r>
              <a:rPr lang="en-US" dirty="0" smtClean="0">
                <a:latin typeface="Aharoni" pitchFamily="2" charset="-79"/>
                <a:cs typeface="Aharoni" pitchFamily="2" charset="-79"/>
              </a:rPr>
              <a:t>.</a:t>
            </a:r>
            <a:endParaRPr lang="en-US" dirty="0" smtClean="0">
              <a:solidFill>
                <a:schemeClr val="tx1">
                  <a:lumMod val="50000"/>
                  <a:lumOff val="50000"/>
                </a:schemeClr>
              </a:solidFill>
              <a:latin typeface="Aharoni" pitchFamily="2" charset="-79"/>
              <a:cs typeface="Aharoni" pitchFamily="2" charset="-79"/>
            </a:endParaRPr>
          </a:p>
          <a:p>
            <a:pPr algn="ctr">
              <a:buNone/>
            </a:pP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care-text.png"/>
          <p:cNvPicPr>
            <a:picLocks noChangeAspect="1"/>
          </p:cNvPicPr>
          <p:nvPr/>
        </p:nvPicPr>
        <p:blipFill>
          <a:blip r:embed="rId2" cstate="print"/>
          <a:stretch>
            <a:fillRect/>
          </a:stretch>
        </p:blipFill>
        <p:spPr>
          <a:xfrm>
            <a:off x="228600" y="3810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pic>
        <p:nvPicPr>
          <p:cNvPr id="10" name="Picture 9" descr="single mom black family - Independence - Copy.JPG"/>
          <p:cNvPicPr>
            <a:picLocks noChangeAspect="1"/>
          </p:cNvPicPr>
          <p:nvPr/>
        </p:nvPicPr>
        <p:blipFill>
          <a:blip r:embed="rId4" cstate="print"/>
          <a:srcRect r="26973"/>
          <a:stretch>
            <a:fillRect/>
          </a:stretch>
        </p:blipFill>
        <p:spPr>
          <a:xfrm>
            <a:off x="6324600" y="4191000"/>
            <a:ext cx="2362200" cy="2152650"/>
          </a:xfrm>
          <a:prstGeom prst="rect">
            <a:avLst/>
          </a:prstGeom>
        </p:spPr>
      </p:pic>
      <p:sp>
        <p:nvSpPr>
          <p:cNvPr id="13" name="TextBox 12"/>
          <p:cNvSpPr txBox="1"/>
          <p:nvPr/>
        </p:nvSpPr>
        <p:spPr>
          <a:xfrm>
            <a:off x="1752600" y="1066800"/>
            <a:ext cx="6858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b"/>
            <a:r>
              <a:rPr lang="en-US" b="1" dirty="0" smtClean="0">
                <a:solidFill>
                  <a:srgbClr val="000000"/>
                </a:solidFill>
              </a:rPr>
              <a:t>33.23 % of respondents have children under the age of 18</a:t>
            </a:r>
          </a:p>
          <a:p>
            <a:pPr fontAlgn="b"/>
            <a:endParaRPr lang="en-US" b="1" dirty="0" smtClean="0">
              <a:solidFill>
                <a:srgbClr val="000000"/>
              </a:solidFill>
            </a:endParaRPr>
          </a:p>
          <a:p>
            <a:pPr fontAlgn="b"/>
            <a:r>
              <a:rPr lang="en-US" b="1" dirty="0" smtClean="0">
                <a:solidFill>
                  <a:srgbClr val="000000"/>
                </a:solidFill>
              </a:rPr>
              <a:t>70% report that they are the primary caretaker of their minor </a:t>
            </a:r>
            <a:r>
              <a:rPr lang="en-US" b="1" dirty="0" smtClean="0">
                <a:solidFill>
                  <a:srgbClr val="000000"/>
                </a:solidFill>
              </a:rPr>
              <a:t>children</a:t>
            </a:r>
            <a:endParaRPr lang="en-US" b="1" dirty="0">
              <a:solidFill>
                <a:srgbClr val="000000"/>
              </a:solidFill>
            </a:endParaRPr>
          </a:p>
        </p:txBody>
      </p:sp>
      <p:sp>
        <p:nvSpPr>
          <p:cNvPr id="15" name="TextBox 14"/>
          <p:cNvSpPr txBox="1"/>
          <p:nvPr/>
        </p:nvSpPr>
        <p:spPr>
          <a:xfrm>
            <a:off x="1828800" y="533400"/>
            <a:ext cx="6096000" cy="461665"/>
          </a:xfrm>
          <a:prstGeom prst="rect">
            <a:avLst/>
          </a:prstGeom>
          <a:noFill/>
        </p:spPr>
        <p:txBody>
          <a:bodyPr wrap="square" rtlCol="0">
            <a:spAutoFit/>
          </a:bodyPr>
          <a:lstStyle/>
          <a:p>
            <a:pPr algn="ctr"/>
            <a:r>
              <a:rPr lang="en-US" sz="2400" dirty="0" smtClean="0"/>
              <a:t>CHILDCARE</a:t>
            </a:r>
            <a:endParaRPr lang="en-US" sz="2400" dirty="0"/>
          </a:p>
        </p:txBody>
      </p:sp>
      <p:graphicFrame>
        <p:nvGraphicFramePr>
          <p:cNvPr id="16" name="Chart 15"/>
          <p:cNvGraphicFramePr/>
          <p:nvPr/>
        </p:nvGraphicFramePr>
        <p:xfrm>
          <a:off x="0" y="2057400"/>
          <a:ext cx="6838950" cy="394811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care-text.png"/>
          <p:cNvPicPr>
            <a:picLocks noChangeAspect="1"/>
          </p:cNvPicPr>
          <p:nvPr/>
        </p:nvPicPr>
        <p:blipFill>
          <a:blip r:embed="rId3" cstate="print"/>
          <a:stretch>
            <a:fillRect/>
          </a:stretch>
        </p:blipFill>
        <p:spPr>
          <a:xfrm>
            <a:off x="228600" y="381000"/>
            <a:ext cx="1334914" cy="1420251"/>
          </a:xfrm>
          <a:prstGeom prst="rect">
            <a:avLst/>
          </a:prstGeom>
        </p:spPr>
      </p:pic>
      <p:pic>
        <p:nvPicPr>
          <p:cNvPr id="3" name="Picture 2" descr="logo-2 2.JPG"/>
          <p:cNvPicPr>
            <a:picLocks noChangeAspect="1"/>
          </p:cNvPicPr>
          <p:nvPr/>
        </p:nvPicPr>
        <p:blipFill>
          <a:blip r:embed="rId4" cstate="print"/>
          <a:stretch>
            <a:fillRect/>
          </a:stretch>
        </p:blipFill>
        <p:spPr>
          <a:xfrm>
            <a:off x="152400" y="5715000"/>
            <a:ext cx="3927765" cy="914400"/>
          </a:xfrm>
          <a:prstGeom prst="rect">
            <a:avLst/>
          </a:prstGeom>
        </p:spPr>
      </p:pic>
      <p:sp>
        <p:nvSpPr>
          <p:cNvPr id="15" name="TextBox 14"/>
          <p:cNvSpPr txBox="1"/>
          <p:nvPr/>
        </p:nvSpPr>
        <p:spPr>
          <a:xfrm>
            <a:off x="1828800" y="533400"/>
            <a:ext cx="6096000" cy="461665"/>
          </a:xfrm>
          <a:prstGeom prst="rect">
            <a:avLst/>
          </a:prstGeom>
          <a:noFill/>
        </p:spPr>
        <p:txBody>
          <a:bodyPr wrap="square" rtlCol="0">
            <a:spAutoFit/>
          </a:bodyPr>
          <a:lstStyle/>
          <a:p>
            <a:pPr algn="ctr"/>
            <a:r>
              <a:rPr lang="en-US" sz="2400" dirty="0" smtClean="0"/>
              <a:t>CHILDCARE</a:t>
            </a:r>
            <a:endParaRPr lang="en-US" sz="2400" dirty="0"/>
          </a:p>
        </p:txBody>
      </p:sp>
      <p:graphicFrame>
        <p:nvGraphicFramePr>
          <p:cNvPr id="9" name="Chart 8"/>
          <p:cNvGraphicFramePr/>
          <p:nvPr/>
        </p:nvGraphicFramePr>
        <p:xfrm>
          <a:off x="0" y="1524000"/>
          <a:ext cx="6629400" cy="4495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nvGraphicFramePr>
        <p:xfrm>
          <a:off x="5715000" y="914400"/>
          <a:ext cx="31242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nvGraphicFramePr>
        <p:xfrm>
          <a:off x="6324600" y="3429000"/>
          <a:ext cx="2819400" cy="304800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care-text.png"/>
          <p:cNvPicPr>
            <a:picLocks noChangeAspect="1"/>
          </p:cNvPicPr>
          <p:nvPr/>
        </p:nvPicPr>
        <p:blipFill>
          <a:blip r:embed="rId2" cstate="print"/>
          <a:stretch>
            <a:fillRect/>
          </a:stretch>
        </p:blipFill>
        <p:spPr>
          <a:xfrm>
            <a:off x="228600" y="3810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sp>
        <p:nvSpPr>
          <p:cNvPr id="15" name="TextBox 14"/>
          <p:cNvSpPr txBox="1"/>
          <p:nvPr/>
        </p:nvSpPr>
        <p:spPr>
          <a:xfrm>
            <a:off x="1828800" y="533400"/>
            <a:ext cx="6096000" cy="461665"/>
          </a:xfrm>
          <a:prstGeom prst="rect">
            <a:avLst/>
          </a:prstGeom>
          <a:noFill/>
        </p:spPr>
        <p:txBody>
          <a:bodyPr wrap="square" rtlCol="0">
            <a:spAutoFit/>
          </a:bodyPr>
          <a:lstStyle/>
          <a:p>
            <a:pPr algn="ctr"/>
            <a:r>
              <a:rPr lang="en-US" sz="2400" dirty="0" smtClean="0"/>
              <a:t>ADULT DEPENDENT CARE</a:t>
            </a:r>
            <a:endParaRPr lang="en-US" sz="2400" dirty="0"/>
          </a:p>
        </p:txBody>
      </p:sp>
      <p:graphicFrame>
        <p:nvGraphicFramePr>
          <p:cNvPr id="8" name="Chart 7"/>
          <p:cNvGraphicFramePr/>
          <p:nvPr/>
        </p:nvGraphicFramePr>
        <p:xfrm>
          <a:off x="4572000" y="1981200"/>
          <a:ext cx="4572000" cy="3733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381000" y="1905000"/>
          <a:ext cx="4419600" cy="3581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ntal-health-text.png"/>
          <p:cNvPicPr>
            <a:picLocks noChangeAspect="1"/>
          </p:cNvPicPr>
          <p:nvPr/>
        </p:nvPicPr>
        <p:blipFill>
          <a:blip r:embed="rId2" cstate="print"/>
          <a:stretch>
            <a:fillRect/>
          </a:stretch>
        </p:blipFill>
        <p:spPr>
          <a:xfrm>
            <a:off x="7315200" y="152400"/>
            <a:ext cx="1334914" cy="1389773"/>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pic>
        <p:nvPicPr>
          <p:cNvPr id="4" name="Picture 3" descr="Eyes-150x150.jpg"/>
          <p:cNvPicPr>
            <a:picLocks noChangeAspect="1"/>
          </p:cNvPicPr>
          <p:nvPr/>
        </p:nvPicPr>
        <p:blipFill>
          <a:blip r:embed="rId4" cstate="print"/>
          <a:stretch>
            <a:fillRect/>
          </a:stretch>
        </p:blipFill>
        <p:spPr>
          <a:xfrm>
            <a:off x="6400800" y="1905000"/>
            <a:ext cx="2194560" cy="2194560"/>
          </a:xfrm>
          <a:prstGeom prst="rect">
            <a:avLst/>
          </a:prstGeom>
        </p:spPr>
      </p:pic>
      <p:sp>
        <p:nvSpPr>
          <p:cNvPr id="5" name="TextBox 4"/>
          <p:cNvSpPr txBox="1"/>
          <p:nvPr/>
        </p:nvSpPr>
        <p:spPr>
          <a:xfrm>
            <a:off x="1828800" y="533400"/>
            <a:ext cx="6096000" cy="461665"/>
          </a:xfrm>
          <a:prstGeom prst="rect">
            <a:avLst/>
          </a:prstGeom>
          <a:noFill/>
        </p:spPr>
        <p:txBody>
          <a:bodyPr wrap="square" rtlCol="0">
            <a:spAutoFit/>
          </a:bodyPr>
          <a:lstStyle/>
          <a:p>
            <a:pPr algn="ctr"/>
            <a:r>
              <a:rPr lang="en-US" sz="2400" dirty="0" smtClean="0"/>
              <a:t>SELF REPORTED HEALTHCARE NEEDS</a:t>
            </a:r>
            <a:endParaRPr lang="en-US" sz="2400" dirty="0"/>
          </a:p>
        </p:txBody>
      </p:sp>
      <p:graphicFrame>
        <p:nvGraphicFramePr>
          <p:cNvPr id="6" name="Chart 5"/>
          <p:cNvGraphicFramePr/>
          <p:nvPr/>
        </p:nvGraphicFramePr>
        <p:xfrm>
          <a:off x="152400" y="838200"/>
          <a:ext cx="8858250" cy="53340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portation-text.png"/>
          <p:cNvPicPr>
            <a:picLocks noChangeAspect="1"/>
          </p:cNvPicPr>
          <p:nvPr/>
        </p:nvPicPr>
        <p:blipFill>
          <a:blip r:embed="rId2" cstate="print"/>
          <a:stretch>
            <a:fillRect/>
          </a:stretch>
        </p:blipFill>
        <p:spPr>
          <a:xfrm>
            <a:off x="228600" y="228600"/>
            <a:ext cx="1334914" cy="1371487"/>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pic>
        <p:nvPicPr>
          <p:cNvPr id="4" name="Picture 3" descr="car.jpg"/>
          <p:cNvPicPr>
            <a:picLocks noChangeAspect="1"/>
          </p:cNvPicPr>
          <p:nvPr/>
        </p:nvPicPr>
        <p:blipFill>
          <a:blip r:embed="rId4" cstate="print"/>
          <a:srcRect l="31667" t="8889" r="5833" b="21111"/>
          <a:stretch>
            <a:fillRect/>
          </a:stretch>
        </p:blipFill>
        <p:spPr>
          <a:xfrm>
            <a:off x="6553200" y="4572000"/>
            <a:ext cx="2394861" cy="2011680"/>
          </a:xfrm>
          <a:prstGeom prst="rect">
            <a:avLst/>
          </a:prstGeom>
        </p:spPr>
      </p:pic>
      <p:graphicFrame>
        <p:nvGraphicFramePr>
          <p:cNvPr id="6" name="Chart 5"/>
          <p:cNvGraphicFramePr/>
          <p:nvPr/>
        </p:nvGraphicFramePr>
        <p:xfrm>
          <a:off x="6096000" y="1219200"/>
          <a:ext cx="30480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1828800" y="533400"/>
            <a:ext cx="6096000" cy="461665"/>
          </a:xfrm>
          <a:prstGeom prst="rect">
            <a:avLst/>
          </a:prstGeom>
          <a:noFill/>
        </p:spPr>
        <p:txBody>
          <a:bodyPr wrap="square" rtlCol="0">
            <a:spAutoFit/>
          </a:bodyPr>
          <a:lstStyle/>
          <a:p>
            <a:pPr algn="ctr"/>
            <a:r>
              <a:rPr lang="en-US" sz="2400" dirty="0" smtClean="0"/>
              <a:t>TRANSPORTATION</a:t>
            </a:r>
            <a:endParaRPr lang="en-US" sz="2400" dirty="0"/>
          </a:p>
        </p:txBody>
      </p:sp>
      <p:graphicFrame>
        <p:nvGraphicFramePr>
          <p:cNvPr id="8" name="Chart 7"/>
          <p:cNvGraphicFramePr/>
          <p:nvPr/>
        </p:nvGraphicFramePr>
        <p:xfrm>
          <a:off x="0" y="1143000"/>
          <a:ext cx="6858000" cy="48006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terans-text.png"/>
          <p:cNvPicPr>
            <a:picLocks noChangeAspect="1"/>
          </p:cNvPicPr>
          <p:nvPr/>
        </p:nvPicPr>
        <p:blipFill>
          <a:blip r:embed="rId2" cstate="print"/>
          <a:stretch>
            <a:fillRect/>
          </a:stretch>
        </p:blipFill>
        <p:spPr>
          <a:xfrm>
            <a:off x="304800" y="3048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sp>
        <p:nvSpPr>
          <p:cNvPr id="6" name="TextBox 5"/>
          <p:cNvSpPr txBox="1"/>
          <p:nvPr/>
        </p:nvSpPr>
        <p:spPr>
          <a:xfrm>
            <a:off x="1828800" y="533400"/>
            <a:ext cx="6096000" cy="461665"/>
          </a:xfrm>
          <a:prstGeom prst="rect">
            <a:avLst/>
          </a:prstGeom>
          <a:noFill/>
        </p:spPr>
        <p:txBody>
          <a:bodyPr wrap="square" rtlCol="0">
            <a:spAutoFit/>
          </a:bodyPr>
          <a:lstStyle/>
          <a:p>
            <a:pPr algn="ctr"/>
            <a:r>
              <a:rPr lang="en-US" sz="2400" dirty="0" smtClean="0"/>
              <a:t>VETERANS</a:t>
            </a:r>
            <a:endParaRPr lang="en-US" sz="2400" dirty="0"/>
          </a:p>
        </p:txBody>
      </p:sp>
      <p:graphicFrame>
        <p:nvGraphicFramePr>
          <p:cNvPr id="7" name="Chart 6"/>
          <p:cNvGraphicFramePr/>
          <p:nvPr/>
        </p:nvGraphicFramePr>
        <p:xfrm>
          <a:off x="381000" y="1905000"/>
          <a:ext cx="4572000" cy="396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5105400" y="1447800"/>
          <a:ext cx="40386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5181600" y="3962400"/>
          <a:ext cx="3962400"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terans-text.png"/>
          <p:cNvPicPr>
            <a:picLocks noChangeAspect="1"/>
          </p:cNvPicPr>
          <p:nvPr/>
        </p:nvPicPr>
        <p:blipFill>
          <a:blip r:embed="rId2" cstate="print"/>
          <a:stretch>
            <a:fillRect/>
          </a:stretch>
        </p:blipFill>
        <p:spPr>
          <a:xfrm>
            <a:off x="304800" y="3048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pic>
        <p:nvPicPr>
          <p:cNvPr id="5" name="Content Placeholder 4" descr="http://www.arizonastanddown.org/Resources/Pictures/HomelessVet.jpg"/>
          <p:cNvPicPr>
            <a:picLocks noChangeAspect="1"/>
          </p:cNvPicPr>
          <p:nvPr/>
        </p:nvPicPr>
        <p:blipFill>
          <a:blip r:embed="rId4" cstate="print"/>
          <a:stretch>
            <a:fillRect/>
          </a:stretch>
        </p:blipFill>
        <p:spPr bwMode="auto">
          <a:xfrm>
            <a:off x="5562600" y="1219200"/>
            <a:ext cx="2910893" cy="1828800"/>
          </a:xfrm>
          <a:prstGeom prst="rect">
            <a:avLst/>
          </a:prstGeom>
          <a:noFill/>
          <a:ln w="9525">
            <a:noFill/>
            <a:miter lim="800000"/>
            <a:headEnd/>
            <a:tailEnd/>
          </a:ln>
        </p:spPr>
      </p:pic>
      <p:sp>
        <p:nvSpPr>
          <p:cNvPr id="6" name="TextBox 5"/>
          <p:cNvSpPr txBox="1"/>
          <p:nvPr/>
        </p:nvSpPr>
        <p:spPr>
          <a:xfrm>
            <a:off x="1828800" y="533400"/>
            <a:ext cx="6096000" cy="461665"/>
          </a:xfrm>
          <a:prstGeom prst="rect">
            <a:avLst/>
          </a:prstGeom>
          <a:noFill/>
        </p:spPr>
        <p:txBody>
          <a:bodyPr wrap="square" rtlCol="0">
            <a:spAutoFit/>
          </a:bodyPr>
          <a:lstStyle/>
          <a:p>
            <a:pPr algn="ctr"/>
            <a:r>
              <a:rPr lang="en-US" sz="2400" dirty="0" smtClean="0"/>
              <a:t>Veterans Needs</a:t>
            </a:r>
            <a:endParaRPr lang="en-US" sz="2400" dirty="0"/>
          </a:p>
        </p:txBody>
      </p:sp>
      <p:graphicFrame>
        <p:nvGraphicFramePr>
          <p:cNvPr id="7" name="Chart 6"/>
          <p:cNvGraphicFramePr/>
          <p:nvPr/>
        </p:nvGraphicFramePr>
        <p:xfrm>
          <a:off x="381000" y="990600"/>
          <a:ext cx="8382000" cy="52292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al-text.png"/>
          <p:cNvPicPr>
            <a:picLocks noChangeAspect="1"/>
          </p:cNvPicPr>
          <p:nvPr/>
        </p:nvPicPr>
        <p:blipFill>
          <a:blip r:embed="rId2" cstate="print"/>
          <a:stretch>
            <a:fillRect/>
          </a:stretch>
        </p:blipFill>
        <p:spPr>
          <a:xfrm>
            <a:off x="304800" y="304800"/>
            <a:ext cx="1334914" cy="1420251"/>
          </a:xfrm>
          <a:prstGeom prst="rect">
            <a:avLst/>
          </a:prstGeom>
        </p:spPr>
      </p:pic>
      <p:pic>
        <p:nvPicPr>
          <p:cNvPr id="3" name="Picture 2" descr="logo-2 2.JPG"/>
          <p:cNvPicPr>
            <a:picLocks noChangeAspect="1"/>
          </p:cNvPicPr>
          <p:nvPr/>
        </p:nvPicPr>
        <p:blipFill>
          <a:blip r:embed="rId3" cstate="print"/>
          <a:stretch>
            <a:fillRect/>
          </a:stretch>
        </p:blipFill>
        <p:spPr>
          <a:xfrm>
            <a:off x="152400" y="5715000"/>
            <a:ext cx="3927765" cy="914400"/>
          </a:xfrm>
          <a:prstGeom prst="rect">
            <a:avLst/>
          </a:prstGeom>
        </p:spPr>
      </p:pic>
      <p:pic>
        <p:nvPicPr>
          <p:cNvPr id="4" name="Picture 3" descr="man on phone- receptionist ES.JPG"/>
          <p:cNvPicPr>
            <a:picLocks noChangeAspect="1"/>
          </p:cNvPicPr>
          <p:nvPr/>
        </p:nvPicPr>
        <p:blipFill>
          <a:blip r:embed="rId4" cstate="print"/>
          <a:stretch>
            <a:fillRect/>
          </a:stretch>
        </p:blipFill>
        <p:spPr>
          <a:xfrm>
            <a:off x="6553200" y="228600"/>
            <a:ext cx="2340864" cy="1554480"/>
          </a:xfrm>
          <a:prstGeom prst="rect">
            <a:avLst/>
          </a:prstGeom>
        </p:spPr>
      </p:pic>
      <p:sp>
        <p:nvSpPr>
          <p:cNvPr id="5" name="TextBox 4"/>
          <p:cNvSpPr txBox="1"/>
          <p:nvPr/>
        </p:nvSpPr>
        <p:spPr>
          <a:xfrm>
            <a:off x="1828800" y="533400"/>
            <a:ext cx="6096000" cy="461665"/>
          </a:xfrm>
          <a:prstGeom prst="rect">
            <a:avLst/>
          </a:prstGeom>
          <a:noFill/>
        </p:spPr>
        <p:txBody>
          <a:bodyPr wrap="square" rtlCol="0">
            <a:spAutoFit/>
          </a:bodyPr>
          <a:lstStyle/>
          <a:p>
            <a:pPr algn="ctr"/>
            <a:r>
              <a:rPr lang="en-US" sz="2400" dirty="0" smtClean="0"/>
              <a:t>LEGAL</a:t>
            </a:r>
            <a:endParaRPr lang="en-US" sz="2400" dirty="0"/>
          </a:p>
        </p:txBody>
      </p:sp>
      <p:graphicFrame>
        <p:nvGraphicFramePr>
          <p:cNvPr id="6" name="Chart 5"/>
          <p:cNvGraphicFramePr/>
          <p:nvPr/>
        </p:nvGraphicFramePr>
        <p:xfrm>
          <a:off x="5562600" y="2362200"/>
          <a:ext cx="3429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nvGraphicFramePr>
        <p:xfrm>
          <a:off x="228600" y="1066800"/>
          <a:ext cx="8686801" cy="52578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next?</a:t>
            </a:r>
            <a:endParaRPr lang="en-US" dirty="0"/>
          </a:p>
        </p:txBody>
      </p:sp>
      <p:sp>
        <p:nvSpPr>
          <p:cNvPr id="3" name="Content Placeholder 2"/>
          <p:cNvSpPr>
            <a:spLocks noGrp="1"/>
          </p:cNvSpPr>
          <p:nvPr>
            <p:ph idx="1"/>
          </p:nvPr>
        </p:nvSpPr>
        <p:spPr/>
        <p:txBody>
          <a:bodyPr>
            <a:normAutofit fontScale="92500" lnSpcReduction="10000"/>
          </a:bodyPr>
          <a:lstStyle/>
          <a:p>
            <a:pPr lvl="1">
              <a:lnSpc>
                <a:spcPct val="160000"/>
              </a:lnSpc>
              <a:buFont typeface="Wingdings" pitchFamily="2" charset="2"/>
              <a:buChar char="§"/>
            </a:pPr>
            <a:r>
              <a:rPr lang="en-US" dirty="0" smtClean="0"/>
              <a:t>Collect secondary source data </a:t>
            </a:r>
            <a:endParaRPr lang="en-US" dirty="0" smtClean="0"/>
          </a:p>
          <a:p>
            <a:pPr lvl="2">
              <a:lnSpc>
                <a:spcPct val="160000"/>
              </a:lnSpc>
              <a:buFont typeface="Wingdings" pitchFamily="2" charset="2"/>
              <a:buChar char="§"/>
            </a:pPr>
            <a:r>
              <a:rPr lang="en-US" sz="2000" dirty="0" smtClean="0">
                <a:solidFill>
                  <a:schemeClr val="accent2"/>
                </a:solidFill>
              </a:rPr>
              <a:t>Survey </a:t>
            </a:r>
            <a:r>
              <a:rPr lang="en-US" sz="2000" dirty="0" smtClean="0">
                <a:solidFill>
                  <a:schemeClr val="accent2"/>
                </a:solidFill>
              </a:rPr>
              <a:t>will be emailed today</a:t>
            </a:r>
          </a:p>
          <a:p>
            <a:pPr lvl="1">
              <a:lnSpc>
                <a:spcPct val="160000"/>
              </a:lnSpc>
              <a:buFont typeface="Wingdings" pitchFamily="2" charset="2"/>
              <a:buChar char="§"/>
            </a:pPr>
            <a:r>
              <a:rPr lang="en-US" dirty="0" smtClean="0"/>
              <a:t>  Determine key findings</a:t>
            </a:r>
            <a:endParaRPr lang="en-US" sz="2400" dirty="0" smtClean="0"/>
          </a:p>
          <a:p>
            <a:pPr lvl="1">
              <a:lnSpc>
                <a:spcPct val="160000"/>
              </a:lnSpc>
              <a:buFont typeface="Wingdings" pitchFamily="2" charset="2"/>
              <a:buChar char="§"/>
            </a:pPr>
            <a:r>
              <a:rPr lang="en-US" dirty="0" smtClean="0"/>
              <a:t>  Set priorities</a:t>
            </a:r>
            <a:endParaRPr lang="en-US" sz="2400" dirty="0" smtClean="0"/>
          </a:p>
          <a:p>
            <a:pPr lvl="1">
              <a:lnSpc>
                <a:spcPct val="160000"/>
              </a:lnSpc>
              <a:buFont typeface="Wingdings" pitchFamily="2" charset="2"/>
              <a:buChar char="§"/>
            </a:pPr>
            <a:r>
              <a:rPr lang="en-US" dirty="0" smtClean="0"/>
              <a:t>  Create an Action Plan</a:t>
            </a:r>
          </a:p>
          <a:p>
            <a:pPr lvl="1">
              <a:lnSpc>
                <a:spcPct val="160000"/>
              </a:lnSpc>
              <a:buFont typeface="Wingdings" pitchFamily="2" charset="2"/>
              <a:buChar char="§"/>
            </a:pPr>
            <a:r>
              <a:rPr lang="en-US" dirty="0" smtClean="0"/>
              <a:t>  Share findings </a:t>
            </a:r>
            <a:endParaRPr lang="en-US" dirty="0" smtClean="0"/>
          </a:p>
          <a:p>
            <a:pPr lvl="2">
              <a:lnSpc>
                <a:spcPct val="160000"/>
              </a:lnSpc>
              <a:buFont typeface="Wingdings" pitchFamily="2" charset="2"/>
              <a:buChar char="§"/>
            </a:pPr>
            <a:r>
              <a:rPr lang="en-US" sz="2000" dirty="0" smtClean="0"/>
              <a:t>December </a:t>
            </a:r>
            <a:r>
              <a:rPr lang="en-US" sz="2000" dirty="0" smtClean="0"/>
              <a:t>9</a:t>
            </a:r>
            <a:r>
              <a:rPr lang="en-US" sz="2000" baseline="30000" dirty="0" smtClean="0"/>
              <a:t>th</a:t>
            </a:r>
            <a:r>
              <a:rPr lang="en-US" sz="2000" dirty="0" smtClean="0"/>
              <a:t> (tentative) Half day conference</a:t>
            </a:r>
            <a:endParaRPr lang="en-US" dirty="0" smtClean="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you didn’t get to ask?</a:t>
            </a:r>
            <a:endParaRPr lang="en-US" dirty="0"/>
          </a:p>
        </p:txBody>
      </p:sp>
      <p:sp>
        <p:nvSpPr>
          <p:cNvPr id="3" name="Content Placeholder 2"/>
          <p:cNvSpPr>
            <a:spLocks noGrp="1"/>
          </p:cNvSpPr>
          <p:nvPr>
            <p:ph idx="1"/>
          </p:nvPr>
        </p:nvSpPr>
        <p:spPr/>
        <p:txBody>
          <a:bodyPr/>
          <a:lstStyle/>
          <a:p>
            <a:r>
              <a:rPr lang="en-US" dirty="0" smtClean="0"/>
              <a:t>Use FEEDBACK FORM</a:t>
            </a:r>
          </a:p>
          <a:p>
            <a:r>
              <a:rPr lang="en-US" dirty="0" smtClean="0"/>
              <a:t>Call or Email Christina</a:t>
            </a:r>
          </a:p>
          <a:p>
            <a:pPr lvl="1"/>
            <a:r>
              <a:rPr lang="en-US" dirty="0" smtClean="0"/>
              <a:t>903.216.3211</a:t>
            </a:r>
          </a:p>
          <a:p>
            <a:pPr lvl="1"/>
            <a:r>
              <a:rPr lang="en-US" dirty="0" smtClean="0"/>
              <a:t>christina@ethnn.org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Agenda</a:t>
            </a:r>
            <a:endParaRPr lang="en-US" dirty="0">
              <a:latin typeface="Aharoni" pitchFamily="2" charset="-79"/>
              <a:cs typeface="Aharoni" pitchFamily="2" charset="-79"/>
            </a:endParaRPr>
          </a:p>
        </p:txBody>
      </p:sp>
      <p:sp>
        <p:nvSpPr>
          <p:cNvPr id="6" name="Content Placeholder 5"/>
          <p:cNvSpPr>
            <a:spLocks noGrp="1"/>
          </p:cNvSpPr>
          <p:nvPr>
            <p:ph idx="1"/>
          </p:nvPr>
        </p:nvSpPr>
        <p:spPr>
          <a:xfrm>
            <a:off x="457200" y="1600200"/>
            <a:ext cx="8229600" cy="2667000"/>
          </a:xfrm>
        </p:spPr>
        <p:txBody>
          <a:bodyPr>
            <a:normAutofit fontScale="92500" lnSpcReduction="10000"/>
          </a:bodyPr>
          <a:lstStyle/>
          <a:p>
            <a:r>
              <a:rPr lang="en-US" sz="2800" dirty="0" smtClean="0">
                <a:solidFill>
                  <a:schemeClr val="tx1">
                    <a:lumMod val="50000"/>
                    <a:lumOff val="50000"/>
                  </a:schemeClr>
                </a:solidFill>
              </a:rPr>
              <a:t>Welcome</a:t>
            </a:r>
          </a:p>
          <a:p>
            <a:r>
              <a:rPr lang="en-US" sz="2800" dirty="0" smtClean="0">
                <a:solidFill>
                  <a:schemeClr val="tx1">
                    <a:lumMod val="50000"/>
                    <a:lumOff val="50000"/>
                  </a:schemeClr>
                </a:solidFill>
              </a:rPr>
              <a:t>Introductions</a:t>
            </a:r>
          </a:p>
          <a:p>
            <a:r>
              <a:rPr lang="en-US" sz="2800" dirty="0" smtClean="0">
                <a:solidFill>
                  <a:schemeClr val="tx1">
                    <a:lumMod val="50000"/>
                    <a:lumOff val="50000"/>
                  </a:schemeClr>
                </a:solidFill>
              </a:rPr>
              <a:t>Carlton Allen, Chair Healthcare Committee</a:t>
            </a:r>
            <a:endParaRPr lang="en-US" sz="2800" dirty="0" smtClean="0">
              <a:solidFill>
                <a:schemeClr val="tx1">
                  <a:lumMod val="50000"/>
                  <a:lumOff val="50000"/>
                </a:schemeClr>
              </a:solidFill>
            </a:endParaRPr>
          </a:p>
          <a:p>
            <a:r>
              <a:rPr lang="en-US" sz="2800" dirty="0" smtClean="0">
                <a:solidFill>
                  <a:schemeClr val="tx1">
                    <a:lumMod val="50000"/>
                    <a:lumOff val="50000"/>
                  </a:schemeClr>
                </a:solidFill>
              </a:rPr>
              <a:t>Updates</a:t>
            </a:r>
            <a:endParaRPr lang="en-US" sz="2800" dirty="0" smtClean="0">
              <a:solidFill>
                <a:schemeClr val="tx1">
                  <a:lumMod val="50000"/>
                  <a:lumOff val="50000"/>
                </a:schemeClr>
              </a:solidFill>
            </a:endParaRPr>
          </a:p>
          <a:p>
            <a:r>
              <a:rPr lang="en-US" sz="2800" dirty="0" smtClean="0">
                <a:solidFill>
                  <a:schemeClr val="tx1">
                    <a:lumMod val="50000"/>
                    <a:lumOff val="50000"/>
                  </a:schemeClr>
                </a:solidFill>
              </a:rPr>
              <a:t>Comprehensive Community </a:t>
            </a:r>
            <a:r>
              <a:rPr lang="en-US" sz="2800" dirty="0" smtClean="0">
                <a:solidFill>
                  <a:schemeClr val="tx1">
                    <a:lumMod val="50000"/>
                    <a:lumOff val="50000"/>
                  </a:schemeClr>
                </a:solidFill>
              </a:rPr>
              <a:t>Needs Assessment</a:t>
            </a:r>
            <a:endParaRPr lang="en-US" sz="2800" dirty="0" smtClean="0">
              <a:solidFill>
                <a:schemeClr val="tx1">
                  <a:lumMod val="50000"/>
                  <a:lumOff val="50000"/>
                </a:schemeClr>
              </a:solidFill>
            </a:endParaRPr>
          </a:p>
          <a:p>
            <a:r>
              <a:rPr lang="en-US" sz="2800" dirty="0" smtClean="0">
                <a:solidFill>
                  <a:schemeClr val="tx1">
                    <a:lumMod val="50000"/>
                    <a:lumOff val="50000"/>
                  </a:schemeClr>
                </a:solidFill>
              </a:rPr>
              <a:t>Closing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i="1" dirty="0" smtClean="0">
                <a:solidFill>
                  <a:schemeClr val="accent2"/>
                </a:solidFill>
              </a:rPr>
              <a:t>THANK YOU!</a:t>
            </a:r>
            <a:endParaRPr lang="en-US" sz="5400" b="1" i="1" dirty="0">
              <a:solidFill>
                <a:schemeClr val="accent2"/>
              </a:solidFill>
            </a:endParaRPr>
          </a:p>
        </p:txBody>
      </p:sp>
      <p:sp>
        <p:nvSpPr>
          <p:cNvPr id="3" name="Content Placeholder 2"/>
          <p:cNvSpPr>
            <a:spLocks noGrp="1"/>
          </p:cNvSpPr>
          <p:nvPr>
            <p:ph idx="1"/>
          </p:nvPr>
        </p:nvSpPr>
        <p:spPr/>
        <p:txBody>
          <a:bodyPr>
            <a:normAutofit/>
          </a:bodyPr>
          <a:lstStyle/>
          <a:p>
            <a:pPr algn="ctr">
              <a:buNone/>
            </a:pPr>
            <a:endParaRPr lang="en-US" dirty="0" smtClean="0"/>
          </a:p>
          <a:p>
            <a:pPr algn="ctr">
              <a:buNone/>
            </a:pPr>
            <a:r>
              <a:rPr lang="en-US" sz="2600" dirty="0" smtClean="0">
                <a:solidFill>
                  <a:schemeClr val="tx1">
                    <a:lumMod val="50000"/>
                    <a:lumOff val="50000"/>
                  </a:schemeClr>
                </a:solidFill>
              </a:rPr>
              <a:t>Next meeting</a:t>
            </a:r>
          </a:p>
          <a:p>
            <a:pPr algn="ctr">
              <a:buNone/>
            </a:pPr>
            <a:r>
              <a:rPr lang="en-US" sz="4000" b="1" dirty="0" smtClean="0">
                <a:solidFill>
                  <a:schemeClr val="tx1">
                    <a:lumMod val="50000"/>
                    <a:lumOff val="50000"/>
                  </a:schemeClr>
                </a:solidFill>
              </a:rPr>
              <a:t>Monday, </a:t>
            </a:r>
            <a:r>
              <a:rPr lang="en-US" sz="4000" b="1" dirty="0" smtClean="0">
                <a:solidFill>
                  <a:schemeClr val="tx1">
                    <a:lumMod val="50000"/>
                    <a:lumOff val="50000"/>
                  </a:schemeClr>
                </a:solidFill>
              </a:rPr>
              <a:t>September 9th</a:t>
            </a:r>
            <a:endParaRPr lang="en-US" sz="4000" b="1" dirty="0" smtClean="0">
              <a:solidFill>
                <a:schemeClr val="tx1">
                  <a:lumMod val="50000"/>
                  <a:lumOff val="50000"/>
                </a:schemeClr>
              </a:solidFill>
            </a:endParaRPr>
          </a:p>
          <a:p>
            <a:pPr algn="ctr">
              <a:buNone/>
            </a:pPr>
            <a:r>
              <a:rPr lang="en-US" sz="3600" b="1" dirty="0" smtClean="0">
                <a:solidFill>
                  <a:schemeClr val="tx1">
                    <a:lumMod val="50000"/>
                    <a:lumOff val="50000"/>
                  </a:schemeClr>
                </a:solidFill>
              </a:rPr>
              <a:t>2:00 - 3:30 p</a:t>
            </a:r>
            <a:r>
              <a:rPr lang="en-US" sz="3600" b="1" dirty="0" smtClean="0">
                <a:solidFill>
                  <a:schemeClr val="tx1">
                    <a:lumMod val="50000"/>
                    <a:lumOff val="50000"/>
                  </a:schemeClr>
                </a:solidFill>
              </a:rPr>
              <a:t>m</a:t>
            </a:r>
            <a:endParaRPr lang="en-US" sz="3600" b="1" dirty="0" smtClean="0">
              <a:solidFill>
                <a:schemeClr val="tx1">
                  <a:lumMod val="50000"/>
                  <a:lumOff val="50000"/>
                </a:schemeClr>
              </a:solidFill>
            </a:endParaRPr>
          </a:p>
          <a:p>
            <a:pPr algn="ctr">
              <a:buNone/>
            </a:pPr>
            <a:r>
              <a:rPr lang="en-US" dirty="0" smtClean="0">
                <a:solidFill>
                  <a:schemeClr val="tx1">
                    <a:lumMod val="50000"/>
                    <a:lumOff val="50000"/>
                  </a:schemeClr>
                </a:solidFill>
              </a:rPr>
              <a:t>The </a:t>
            </a:r>
            <a:r>
              <a:rPr lang="en-US" dirty="0" smtClean="0">
                <a:solidFill>
                  <a:schemeClr val="tx1">
                    <a:lumMod val="50000"/>
                    <a:lumOff val="50000"/>
                  </a:schemeClr>
                </a:solidFill>
              </a:rPr>
              <a:t>Salvation Army Multipurpose Room</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 Committee</a:t>
            </a:r>
            <a:endParaRPr lang="en-US" dirty="0"/>
          </a:p>
        </p:txBody>
      </p:sp>
      <p:sp>
        <p:nvSpPr>
          <p:cNvPr id="3" name="Content Placeholder 2"/>
          <p:cNvSpPr>
            <a:spLocks noGrp="1"/>
          </p:cNvSpPr>
          <p:nvPr>
            <p:ph idx="1"/>
          </p:nvPr>
        </p:nvSpPr>
        <p:spPr/>
        <p:txBody>
          <a:bodyPr>
            <a:normAutofit fontScale="92500"/>
          </a:bodyPr>
          <a:lstStyle/>
          <a:p>
            <a:pPr>
              <a:buNone/>
            </a:pPr>
            <a:r>
              <a:rPr lang="en-US" sz="3400" b="1" dirty="0" smtClean="0"/>
              <a:t>Carlton Allen, Chair</a:t>
            </a:r>
          </a:p>
          <a:p>
            <a:pPr>
              <a:buNone/>
            </a:pPr>
            <a:r>
              <a:rPr lang="en-US" sz="2200" dirty="0" smtClean="0"/>
              <a:t>Administrative Community Liaison </a:t>
            </a:r>
            <a:r>
              <a:rPr lang="en-US" sz="2200" dirty="0" smtClean="0"/>
              <a:t>for the patient navigator program, part of UT Health Northeast’s Delivery System Reform Incentive Payment (DSRIP) projects. </a:t>
            </a:r>
            <a:endParaRPr lang="en-US" sz="2200" dirty="0" smtClean="0"/>
          </a:p>
          <a:p>
            <a:pPr>
              <a:buNone/>
            </a:pPr>
            <a:r>
              <a:rPr lang="en-US" sz="2200" dirty="0" smtClean="0"/>
              <a:t>Mr</a:t>
            </a:r>
            <a:r>
              <a:rPr lang="en-US" sz="2200" dirty="0" smtClean="0"/>
              <a:t>. Allen holds a Bachelors of Science in Health Professions </a:t>
            </a:r>
            <a:r>
              <a:rPr lang="en-US" sz="2200" dirty="0" smtClean="0"/>
              <a:t>and a Master </a:t>
            </a:r>
            <a:r>
              <a:rPr lang="en-US" sz="2200" dirty="0" smtClean="0"/>
              <a:t>of Science in Health Sciences with a concentration in Social Network </a:t>
            </a:r>
            <a:r>
              <a:rPr lang="en-US" sz="2200" dirty="0" smtClean="0"/>
              <a:t>Analysis.</a:t>
            </a:r>
          </a:p>
          <a:p>
            <a:pPr>
              <a:buNone/>
            </a:pPr>
            <a:r>
              <a:rPr lang="en-US" sz="2200" dirty="0" smtClean="0"/>
              <a:t>Mr</a:t>
            </a:r>
            <a:r>
              <a:rPr lang="en-US" sz="2200" dirty="0" smtClean="0"/>
              <a:t>. Allen comes with experience in community health promotion, assessment, and networking. He has interest in underserved and diabetic populations, and hopes to continue serving them. He held an internship position working under the executive director at the H.O.P.E center in Jacksonville, Texas. He also held a graduate assistant position at the University of Texas at Tyler in the academic advising office. </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normAutofit fontScale="62500" lnSpcReduction="20000"/>
          </a:bodyPr>
          <a:lstStyle/>
          <a:p>
            <a:pPr>
              <a:lnSpc>
                <a:spcPct val="160000"/>
              </a:lnSpc>
            </a:pPr>
            <a:r>
              <a:rPr lang="en-US" b="1" dirty="0" smtClean="0"/>
              <a:t>Bright Ideas for Success Conference </a:t>
            </a:r>
            <a:r>
              <a:rPr lang="en-US" sz="2600" dirty="0" smtClean="0"/>
              <a:t>– </a:t>
            </a:r>
            <a:r>
              <a:rPr lang="en-US" sz="2400" dirty="0" smtClean="0"/>
              <a:t>Nov. 15</a:t>
            </a:r>
            <a:r>
              <a:rPr lang="en-US" sz="2400" baseline="30000" dirty="0" smtClean="0"/>
              <a:t>th</a:t>
            </a:r>
            <a:r>
              <a:rPr lang="en-US" sz="2400" dirty="0" smtClean="0"/>
              <a:t> – Nonprofit Development Center </a:t>
            </a:r>
            <a:r>
              <a:rPr lang="en-US" sz="2400" dirty="0" smtClean="0">
                <a:hlinkClick r:id="rId2"/>
              </a:rPr>
              <a:t>www.BrightIdeasForSuccess.com</a:t>
            </a:r>
            <a:r>
              <a:rPr lang="en-US" sz="2400" dirty="0" smtClean="0"/>
              <a:t>  </a:t>
            </a:r>
          </a:p>
          <a:p>
            <a:pPr>
              <a:lnSpc>
                <a:spcPct val="160000"/>
              </a:lnSpc>
            </a:pPr>
            <a:r>
              <a:rPr lang="en-US" b="1" dirty="0" smtClean="0"/>
              <a:t>211 – Community Resource Guide - </a:t>
            </a:r>
            <a:r>
              <a:rPr lang="en-US" sz="2400" dirty="0" smtClean="0"/>
              <a:t>$24.65 </a:t>
            </a:r>
            <a:r>
              <a:rPr lang="en-US" sz="2400" dirty="0" smtClean="0">
                <a:hlinkClick r:id="rId3"/>
              </a:rPr>
              <a:t>211info@uwtyler.org</a:t>
            </a:r>
            <a:r>
              <a:rPr lang="en-US" sz="2400" dirty="0" smtClean="0"/>
              <a:t>  </a:t>
            </a:r>
          </a:p>
          <a:p>
            <a:pPr>
              <a:lnSpc>
                <a:spcPct val="160000"/>
              </a:lnSpc>
            </a:pPr>
            <a:r>
              <a:rPr lang="en-US" b="1" dirty="0" smtClean="0"/>
              <a:t>Standards for Charity Accountability</a:t>
            </a:r>
            <a:r>
              <a:rPr lang="en-US" dirty="0" smtClean="0"/>
              <a:t> - </a:t>
            </a:r>
            <a:r>
              <a:rPr lang="en-US" sz="2400" dirty="0" smtClean="0"/>
              <a:t>Better </a:t>
            </a:r>
            <a:r>
              <a:rPr lang="en-US" sz="2400" dirty="0" smtClean="0"/>
              <a:t>Business Bureau </a:t>
            </a:r>
            <a:r>
              <a:rPr lang="en-US" sz="2400" dirty="0" smtClean="0"/>
              <a:t>- Jim Judge 888-253-3385</a:t>
            </a:r>
          </a:p>
          <a:p>
            <a:pPr>
              <a:lnSpc>
                <a:spcPct val="160000"/>
              </a:lnSpc>
            </a:pPr>
            <a:r>
              <a:rPr lang="en-US" b="1" dirty="0" smtClean="0"/>
              <a:t>CareScope </a:t>
            </a:r>
            <a:r>
              <a:rPr lang="en-US" b="1" dirty="0" smtClean="0"/>
              <a:t>- </a:t>
            </a:r>
            <a:r>
              <a:rPr lang="en-US" sz="2400" dirty="0" smtClean="0"/>
              <a:t>Smith County Medical Society  </a:t>
            </a:r>
            <a:endParaRPr lang="en-US" sz="2400" b="1" dirty="0" smtClean="0"/>
          </a:p>
          <a:p>
            <a:pPr>
              <a:lnSpc>
                <a:spcPct val="160000"/>
              </a:lnSpc>
            </a:pPr>
            <a:r>
              <a:rPr lang="en-US" b="1" dirty="0" smtClean="0"/>
              <a:t>Gateway to Hope </a:t>
            </a:r>
            <a:r>
              <a:rPr lang="en-US" dirty="0" smtClean="0"/>
              <a:t>- </a:t>
            </a:r>
            <a:r>
              <a:rPr lang="en-US" sz="2400" dirty="0" smtClean="0"/>
              <a:t>Education program</a:t>
            </a:r>
          </a:p>
          <a:p>
            <a:pPr>
              <a:lnSpc>
                <a:spcPct val="160000"/>
              </a:lnSpc>
            </a:pPr>
            <a:r>
              <a:rPr lang="en-US" b="1" dirty="0" smtClean="0"/>
              <a:t>Community Partner Program with DSHS </a:t>
            </a:r>
            <a:r>
              <a:rPr lang="en-US" b="1" dirty="0" smtClean="0"/>
              <a:t>- </a:t>
            </a:r>
            <a:r>
              <a:rPr lang="en-US" sz="2400" dirty="0" smtClean="0"/>
              <a:t>Ryan Surratt - </a:t>
            </a:r>
            <a:r>
              <a:rPr lang="en-US" sz="2400" dirty="0" smtClean="0"/>
              <a:t>Texas Hunger Initiative </a:t>
            </a:r>
            <a:r>
              <a:rPr lang="en-US" sz="2400" dirty="0" smtClean="0"/>
              <a:t> </a:t>
            </a:r>
            <a:endParaRPr lang="en-US" sz="2400" b="1" dirty="0" smtClean="0"/>
          </a:p>
          <a:p>
            <a:pPr>
              <a:lnSpc>
                <a:spcPct val="160000"/>
              </a:lnSpc>
            </a:pPr>
            <a:r>
              <a:rPr lang="en-US" b="1" dirty="0" smtClean="0"/>
              <a:t>US Census Bureau </a:t>
            </a:r>
            <a:r>
              <a:rPr lang="en-US" dirty="0" smtClean="0"/>
              <a:t>– </a:t>
            </a:r>
            <a:r>
              <a:rPr lang="en-US" sz="2400" dirty="0" smtClean="0"/>
              <a:t>Susana </a:t>
            </a:r>
            <a:r>
              <a:rPr lang="en-US" sz="2400" dirty="0" err="1" smtClean="0"/>
              <a:t>Privett</a:t>
            </a:r>
            <a:r>
              <a:rPr lang="en-US" sz="2400" dirty="0" smtClean="0"/>
              <a:t> – Data Dissemination Specialist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86200"/>
            <a:ext cx="8229600" cy="2209800"/>
          </a:xfrm>
        </p:spPr>
        <p:txBody>
          <a:bodyPr>
            <a:normAutofit/>
          </a:bodyPr>
          <a:lstStyle/>
          <a:p>
            <a:pPr indent="0">
              <a:buNone/>
            </a:pPr>
            <a:r>
              <a:rPr lang="en-US" sz="2800" dirty="0" smtClean="0"/>
              <a:t>The </a:t>
            </a:r>
            <a:r>
              <a:rPr lang="en-US" sz="2800" dirty="0" smtClean="0"/>
              <a:t>purpose of this assessment is to discover the unique needs of this community as it relates to education, employment, health care, housing, child care, transportation, and legal matters</a:t>
            </a:r>
            <a:r>
              <a:rPr lang="en-US" sz="2800" dirty="0" smtClean="0"/>
              <a:t>.</a:t>
            </a:r>
          </a:p>
          <a:p>
            <a:pPr indent="0">
              <a:buNone/>
            </a:pPr>
            <a:endParaRPr lang="en-US" dirty="0" smtClean="0"/>
          </a:p>
          <a:p>
            <a:pPr indent="0">
              <a:buNone/>
            </a:pPr>
            <a:endParaRPr lang="en-US" sz="2400" b="1" dirty="0" smtClean="0"/>
          </a:p>
          <a:p>
            <a:pPr>
              <a:buNone/>
            </a:pPr>
            <a:endParaRPr lang="en-US" dirty="0"/>
          </a:p>
        </p:txBody>
      </p:sp>
      <p:grpSp>
        <p:nvGrpSpPr>
          <p:cNvPr id="14" name="Group 13"/>
          <p:cNvGrpSpPr/>
          <p:nvPr/>
        </p:nvGrpSpPr>
        <p:grpSpPr>
          <a:xfrm>
            <a:off x="1676400" y="2362200"/>
            <a:ext cx="5886600" cy="1420251"/>
            <a:chOff x="381000" y="1981200"/>
            <a:chExt cx="5886600" cy="1420251"/>
          </a:xfrm>
        </p:grpSpPr>
        <p:pic>
          <p:nvPicPr>
            <p:cNvPr id="5" name="Picture 4" descr="education-text.png"/>
            <p:cNvPicPr>
              <a:picLocks noChangeAspect="1"/>
            </p:cNvPicPr>
            <p:nvPr/>
          </p:nvPicPr>
          <p:blipFill>
            <a:blip r:embed="rId2" cstate="print"/>
            <a:stretch>
              <a:fillRect/>
            </a:stretch>
          </p:blipFill>
          <p:spPr>
            <a:xfrm>
              <a:off x="381000" y="1981200"/>
              <a:ext cx="1543200" cy="1420251"/>
            </a:xfrm>
            <a:prstGeom prst="rect">
              <a:avLst/>
            </a:prstGeom>
          </p:spPr>
        </p:pic>
        <p:pic>
          <p:nvPicPr>
            <p:cNvPr id="6" name="Picture 5" descr="employment-text.png"/>
            <p:cNvPicPr>
              <a:picLocks noChangeAspect="1"/>
            </p:cNvPicPr>
            <p:nvPr/>
          </p:nvPicPr>
          <p:blipFill>
            <a:blip r:embed="rId3" cstate="print"/>
            <a:stretch>
              <a:fillRect/>
            </a:stretch>
          </p:blipFill>
          <p:spPr>
            <a:xfrm>
              <a:off x="1828800" y="1981200"/>
              <a:ext cx="1543200" cy="1420251"/>
            </a:xfrm>
            <a:prstGeom prst="rect">
              <a:avLst/>
            </a:prstGeom>
          </p:spPr>
        </p:pic>
        <p:pic>
          <p:nvPicPr>
            <p:cNvPr id="7" name="Picture 6" descr="healthcare-text.png"/>
            <p:cNvPicPr>
              <a:picLocks noChangeAspect="1"/>
            </p:cNvPicPr>
            <p:nvPr/>
          </p:nvPicPr>
          <p:blipFill>
            <a:blip r:embed="rId4" cstate="print"/>
            <a:stretch>
              <a:fillRect/>
            </a:stretch>
          </p:blipFill>
          <p:spPr>
            <a:xfrm>
              <a:off x="3276600" y="1981200"/>
              <a:ext cx="1543200" cy="1420251"/>
            </a:xfrm>
            <a:prstGeom prst="rect">
              <a:avLst/>
            </a:prstGeom>
          </p:spPr>
        </p:pic>
        <p:pic>
          <p:nvPicPr>
            <p:cNvPr id="8" name="Picture 7" descr="housing-text.png"/>
            <p:cNvPicPr>
              <a:picLocks noChangeAspect="1"/>
            </p:cNvPicPr>
            <p:nvPr/>
          </p:nvPicPr>
          <p:blipFill>
            <a:blip r:embed="rId5" cstate="print"/>
            <a:stretch>
              <a:fillRect/>
            </a:stretch>
          </p:blipFill>
          <p:spPr>
            <a:xfrm>
              <a:off x="4724400" y="1981200"/>
              <a:ext cx="1543200" cy="1420251"/>
            </a:xfrm>
            <a:prstGeom prst="rect">
              <a:avLst/>
            </a:prstGeom>
          </p:spPr>
        </p:pic>
      </p:grpSp>
      <p:sp>
        <p:nvSpPr>
          <p:cNvPr id="2" name="Title 1"/>
          <p:cNvSpPr>
            <a:spLocks noGrp="1"/>
          </p:cNvSpPr>
          <p:nvPr>
            <p:ph type="title"/>
          </p:nvPr>
        </p:nvSpPr>
        <p:spPr>
          <a:xfrm>
            <a:off x="457200" y="533400"/>
            <a:ext cx="7010400" cy="1143000"/>
          </a:xfrm>
        </p:spPr>
        <p:txBody>
          <a:bodyPr>
            <a:noAutofit/>
          </a:bodyPr>
          <a:lstStyle/>
          <a:p>
            <a:r>
              <a:rPr lang="en-US" sz="3600" dirty="0" smtClean="0"/>
              <a:t/>
            </a:r>
            <a:br>
              <a:rPr lang="en-US" sz="3600" dirty="0" smtClean="0"/>
            </a:br>
            <a:r>
              <a:rPr lang="en-US" sz="3600" dirty="0" smtClean="0"/>
              <a:t/>
            </a:r>
            <a:br>
              <a:rPr lang="en-US" sz="3600" dirty="0" smtClean="0"/>
            </a:br>
            <a:r>
              <a:rPr lang="en-US" sz="3600" dirty="0" smtClean="0"/>
              <a:t>Comprehensive </a:t>
            </a:r>
            <a:br>
              <a:rPr lang="en-US" sz="3600" dirty="0" smtClean="0"/>
            </a:br>
            <a:r>
              <a:rPr lang="en-US" sz="3600" dirty="0" smtClean="0"/>
              <a:t>Community Needs Assessment</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r">
              <a:buNone/>
            </a:pPr>
            <a:r>
              <a:rPr lang="en-US" dirty="0" smtClean="0"/>
              <a:t>PROGRESS</a:t>
            </a:r>
          </a:p>
          <a:p>
            <a:pPr lvl="1">
              <a:lnSpc>
                <a:spcPct val="160000"/>
              </a:lnSpc>
              <a:buBlip>
                <a:blip r:embed="rId2"/>
              </a:buBlip>
            </a:pPr>
            <a:r>
              <a:rPr lang="en-US" dirty="0" smtClean="0"/>
              <a:t>  Define scope</a:t>
            </a:r>
          </a:p>
          <a:p>
            <a:pPr lvl="1">
              <a:lnSpc>
                <a:spcPct val="160000"/>
              </a:lnSpc>
              <a:buBlip>
                <a:blip r:embed="rId2"/>
              </a:buBlip>
            </a:pPr>
            <a:r>
              <a:rPr lang="en-US" dirty="0" smtClean="0"/>
              <a:t>  Design </a:t>
            </a:r>
            <a:r>
              <a:rPr lang="en-US" dirty="0" smtClean="0"/>
              <a:t>survey </a:t>
            </a:r>
            <a:r>
              <a:rPr lang="en-US" dirty="0" smtClean="0"/>
              <a:t>instrument</a:t>
            </a:r>
          </a:p>
          <a:p>
            <a:pPr lvl="1">
              <a:lnSpc>
                <a:spcPct val="160000"/>
              </a:lnSpc>
              <a:buBlip>
                <a:blip r:embed="rId2"/>
              </a:buBlip>
            </a:pPr>
            <a:r>
              <a:rPr lang="en-US" dirty="0" smtClean="0"/>
              <a:t>  Enlist </a:t>
            </a:r>
            <a:r>
              <a:rPr lang="en-US" dirty="0" smtClean="0"/>
              <a:t>and train participating agencies and </a:t>
            </a:r>
            <a:r>
              <a:rPr lang="en-US" dirty="0" smtClean="0"/>
              <a:t>volunteers</a:t>
            </a:r>
          </a:p>
          <a:p>
            <a:pPr lvl="1">
              <a:lnSpc>
                <a:spcPct val="160000"/>
              </a:lnSpc>
              <a:buBlip>
                <a:blip r:embed="rId2"/>
              </a:buBlip>
            </a:pPr>
            <a:r>
              <a:rPr lang="en-US" dirty="0" smtClean="0"/>
              <a:t>  Implement </a:t>
            </a:r>
            <a:r>
              <a:rPr lang="en-US" dirty="0" smtClean="0"/>
              <a:t>survey data collection - Primary source data</a:t>
            </a:r>
            <a:endParaRPr lang="en-US" sz="2400" dirty="0" smtClean="0"/>
          </a:p>
          <a:p>
            <a:pPr lvl="1">
              <a:lnSpc>
                <a:spcPct val="160000"/>
              </a:lnSpc>
              <a:buFont typeface="Wingdings" pitchFamily="2" charset="2"/>
              <a:buChar char="§"/>
            </a:pPr>
            <a:r>
              <a:rPr lang="en-US" dirty="0" smtClean="0"/>
              <a:t> </a:t>
            </a:r>
            <a:r>
              <a:rPr lang="en-US" dirty="0" smtClean="0"/>
              <a:t> Collect </a:t>
            </a:r>
            <a:r>
              <a:rPr lang="en-US" dirty="0" smtClean="0"/>
              <a:t>secondary source </a:t>
            </a:r>
            <a:r>
              <a:rPr lang="en-US" dirty="0" smtClean="0"/>
              <a:t>data </a:t>
            </a:r>
            <a:r>
              <a:rPr lang="en-US" sz="2400" dirty="0" smtClean="0"/>
              <a:t>– Survey will be emailed today</a:t>
            </a:r>
            <a:endParaRPr lang="en-US" sz="2400" dirty="0" smtClean="0"/>
          </a:p>
          <a:p>
            <a:pPr lvl="1">
              <a:lnSpc>
                <a:spcPct val="160000"/>
              </a:lnSpc>
              <a:buFont typeface="Wingdings" pitchFamily="2" charset="2"/>
              <a:buChar char="§"/>
            </a:pPr>
            <a:r>
              <a:rPr lang="en-US" dirty="0" smtClean="0"/>
              <a:t>  Determine </a:t>
            </a:r>
            <a:r>
              <a:rPr lang="en-US" dirty="0" smtClean="0"/>
              <a:t>key findings</a:t>
            </a:r>
            <a:endParaRPr lang="en-US" sz="2400" dirty="0" smtClean="0"/>
          </a:p>
          <a:p>
            <a:pPr lvl="1">
              <a:lnSpc>
                <a:spcPct val="160000"/>
              </a:lnSpc>
              <a:buFont typeface="Wingdings" pitchFamily="2" charset="2"/>
              <a:buChar char="§"/>
            </a:pPr>
            <a:r>
              <a:rPr lang="en-US" dirty="0" smtClean="0"/>
              <a:t>  Set </a:t>
            </a:r>
            <a:r>
              <a:rPr lang="en-US" dirty="0" smtClean="0"/>
              <a:t>priorities</a:t>
            </a:r>
            <a:endParaRPr lang="en-US" sz="2400" dirty="0" smtClean="0"/>
          </a:p>
          <a:p>
            <a:pPr lvl="1">
              <a:lnSpc>
                <a:spcPct val="160000"/>
              </a:lnSpc>
              <a:buFont typeface="Wingdings" pitchFamily="2" charset="2"/>
              <a:buChar char="§"/>
            </a:pPr>
            <a:r>
              <a:rPr lang="en-US" dirty="0" smtClean="0"/>
              <a:t>  Create </a:t>
            </a:r>
            <a:r>
              <a:rPr lang="en-US" dirty="0" smtClean="0"/>
              <a:t>an Action </a:t>
            </a:r>
            <a:r>
              <a:rPr lang="en-US" dirty="0" smtClean="0"/>
              <a:t>Plan</a:t>
            </a:r>
          </a:p>
          <a:p>
            <a:pPr lvl="1">
              <a:lnSpc>
                <a:spcPct val="160000"/>
              </a:lnSpc>
              <a:buFont typeface="Wingdings" pitchFamily="2" charset="2"/>
              <a:buChar char="§"/>
            </a:pPr>
            <a:r>
              <a:rPr lang="en-US" dirty="0" smtClean="0"/>
              <a:t>  Share </a:t>
            </a:r>
            <a:r>
              <a:rPr lang="en-US" dirty="0" smtClean="0"/>
              <a:t>findings </a:t>
            </a:r>
            <a:r>
              <a:rPr lang="en-US" sz="2400" dirty="0" smtClean="0"/>
              <a:t>– </a:t>
            </a:r>
            <a:r>
              <a:rPr lang="en-US" sz="2400" dirty="0" smtClean="0"/>
              <a:t>December 9</a:t>
            </a:r>
            <a:r>
              <a:rPr lang="en-US" sz="2400" baseline="30000" dirty="0" smtClean="0"/>
              <a:t>th</a:t>
            </a:r>
            <a:r>
              <a:rPr lang="en-US" sz="2400" dirty="0" smtClean="0"/>
              <a:t> (tentative) Half day conference</a:t>
            </a:r>
            <a:endParaRPr lang="en-US" dirty="0"/>
          </a:p>
        </p:txBody>
      </p:sp>
      <p:grpSp>
        <p:nvGrpSpPr>
          <p:cNvPr id="4" name="Title 3"/>
          <p:cNvGrpSpPr>
            <a:grpSpLocks noGrp="1"/>
          </p:cNvGrpSpPr>
          <p:nvPr>
            <p:ph type="title"/>
          </p:nvPr>
        </p:nvGrpSpPr>
        <p:grpSpPr>
          <a:xfrm>
            <a:off x="457200" y="304800"/>
            <a:ext cx="5791200" cy="1447800"/>
            <a:chOff x="381000" y="1981200"/>
            <a:chExt cx="5886600" cy="1420251"/>
          </a:xfrm>
        </p:grpSpPr>
        <p:pic>
          <p:nvPicPr>
            <p:cNvPr id="5" name="Picture 4" descr="education-text.png"/>
            <p:cNvPicPr>
              <a:picLocks noChangeAspect="1"/>
            </p:cNvPicPr>
            <p:nvPr/>
          </p:nvPicPr>
          <p:blipFill>
            <a:blip r:embed="rId3" cstate="print"/>
            <a:stretch>
              <a:fillRect/>
            </a:stretch>
          </p:blipFill>
          <p:spPr>
            <a:xfrm>
              <a:off x="381000" y="1981200"/>
              <a:ext cx="1543200" cy="1420251"/>
            </a:xfrm>
            <a:prstGeom prst="rect">
              <a:avLst/>
            </a:prstGeom>
          </p:spPr>
        </p:pic>
        <p:pic>
          <p:nvPicPr>
            <p:cNvPr id="6" name="Picture 5" descr="employment-text.png"/>
            <p:cNvPicPr>
              <a:picLocks noChangeAspect="1"/>
            </p:cNvPicPr>
            <p:nvPr/>
          </p:nvPicPr>
          <p:blipFill>
            <a:blip r:embed="rId4" cstate="print"/>
            <a:stretch>
              <a:fillRect/>
            </a:stretch>
          </p:blipFill>
          <p:spPr>
            <a:xfrm>
              <a:off x="1828800" y="1981200"/>
              <a:ext cx="1543200" cy="1420251"/>
            </a:xfrm>
            <a:prstGeom prst="rect">
              <a:avLst/>
            </a:prstGeom>
          </p:spPr>
        </p:pic>
        <p:pic>
          <p:nvPicPr>
            <p:cNvPr id="7" name="Picture 6" descr="healthcare-text.png"/>
            <p:cNvPicPr>
              <a:picLocks noChangeAspect="1"/>
            </p:cNvPicPr>
            <p:nvPr/>
          </p:nvPicPr>
          <p:blipFill>
            <a:blip r:embed="rId5" cstate="print"/>
            <a:stretch>
              <a:fillRect/>
            </a:stretch>
          </p:blipFill>
          <p:spPr>
            <a:xfrm>
              <a:off x="3276600" y="1981200"/>
              <a:ext cx="1543200" cy="1420251"/>
            </a:xfrm>
            <a:prstGeom prst="rect">
              <a:avLst/>
            </a:prstGeom>
          </p:spPr>
        </p:pic>
        <p:pic>
          <p:nvPicPr>
            <p:cNvPr id="8" name="Picture 7" descr="housing-text.png"/>
            <p:cNvPicPr>
              <a:picLocks noChangeAspect="1"/>
            </p:cNvPicPr>
            <p:nvPr/>
          </p:nvPicPr>
          <p:blipFill>
            <a:blip r:embed="rId6" cstate="print"/>
            <a:stretch>
              <a:fillRect/>
            </a:stretch>
          </p:blipFill>
          <p:spPr>
            <a:xfrm>
              <a:off x="4724400" y="1981200"/>
              <a:ext cx="1543200" cy="1420251"/>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2 2.JPG"/>
          <p:cNvPicPr>
            <a:picLocks noChangeAspect="1"/>
          </p:cNvPicPr>
          <p:nvPr/>
        </p:nvPicPr>
        <p:blipFill>
          <a:blip r:embed="rId2" cstate="print"/>
          <a:stretch>
            <a:fillRect/>
          </a:stretch>
        </p:blipFill>
        <p:spPr>
          <a:xfrm>
            <a:off x="304800" y="304800"/>
            <a:ext cx="3927765" cy="914400"/>
          </a:xfrm>
          <a:prstGeom prst="rect">
            <a:avLst/>
          </a:prstGeom>
        </p:spPr>
      </p:pic>
      <p:sp>
        <p:nvSpPr>
          <p:cNvPr id="5" name="Title 1"/>
          <p:cNvSpPr txBox="1">
            <a:spLocks/>
          </p:cNvSpPr>
          <p:nvPr/>
        </p:nvSpPr>
        <p:spPr>
          <a:xfrm>
            <a:off x="4648200" y="609600"/>
            <a:ext cx="42672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Community Partners</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8" name="Diagram 7"/>
          <p:cNvGraphicFramePr/>
          <p:nvPr/>
        </p:nvGraphicFramePr>
        <p:xfrm>
          <a:off x="2057400" y="1676400"/>
          <a:ext cx="50292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533400" y="3429000"/>
            <a:ext cx="7868695" cy="990600"/>
            <a:chOff x="533400" y="4343400"/>
            <a:chExt cx="7868695" cy="990600"/>
          </a:xfrm>
        </p:grpSpPr>
        <p:pic>
          <p:nvPicPr>
            <p:cNvPr id="9" name="Picture 8" descr="LCOT.jpg"/>
            <p:cNvPicPr>
              <a:picLocks noChangeAspect="1"/>
            </p:cNvPicPr>
            <p:nvPr/>
          </p:nvPicPr>
          <p:blipFill>
            <a:blip r:embed="rId8" cstate="print"/>
            <a:stretch>
              <a:fillRect/>
            </a:stretch>
          </p:blipFill>
          <p:spPr>
            <a:xfrm>
              <a:off x="533400" y="4343400"/>
              <a:ext cx="1755645" cy="914400"/>
            </a:xfrm>
            <a:prstGeom prst="rect">
              <a:avLst/>
            </a:prstGeom>
          </p:spPr>
        </p:pic>
        <p:pic>
          <p:nvPicPr>
            <p:cNvPr id="10" name="Picture 9" descr="path.jpg"/>
            <p:cNvPicPr>
              <a:picLocks noChangeAspect="1"/>
            </p:cNvPicPr>
            <p:nvPr/>
          </p:nvPicPr>
          <p:blipFill>
            <a:blip r:embed="rId9" cstate="print"/>
            <a:stretch>
              <a:fillRect/>
            </a:stretch>
          </p:blipFill>
          <p:spPr>
            <a:xfrm>
              <a:off x="5867400" y="4419600"/>
              <a:ext cx="801234" cy="914400"/>
            </a:xfrm>
            <a:prstGeom prst="rect">
              <a:avLst/>
            </a:prstGeom>
          </p:spPr>
        </p:pic>
        <p:pic>
          <p:nvPicPr>
            <p:cNvPr id="11" name="Picture 10" descr="UT Health Northeast.jpg"/>
            <p:cNvPicPr>
              <a:picLocks noChangeAspect="1"/>
            </p:cNvPicPr>
            <p:nvPr/>
          </p:nvPicPr>
          <p:blipFill>
            <a:blip r:embed="rId10" cstate="print"/>
            <a:stretch>
              <a:fillRect/>
            </a:stretch>
          </p:blipFill>
          <p:spPr>
            <a:xfrm>
              <a:off x="2514600" y="4343400"/>
              <a:ext cx="2843684" cy="914400"/>
            </a:xfrm>
            <a:prstGeom prst="rect">
              <a:avLst/>
            </a:prstGeom>
          </p:spPr>
        </p:pic>
        <p:pic>
          <p:nvPicPr>
            <p:cNvPr id="12" name="Picture 11" descr="ut tyler.jpg"/>
            <p:cNvPicPr>
              <a:picLocks noChangeAspect="1"/>
            </p:cNvPicPr>
            <p:nvPr/>
          </p:nvPicPr>
          <p:blipFill>
            <a:blip r:embed="rId11" cstate="print"/>
            <a:stretch>
              <a:fillRect/>
            </a:stretch>
          </p:blipFill>
          <p:spPr>
            <a:xfrm>
              <a:off x="7010400" y="4419600"/>
              <a:ext cx="1391695" cy="914400"/>
            </a:xfrm>
            <a:prstGeom prst="rect">
              <a:avLst/>
            </a:prstGeom>
          </p:spPr>
        </p:pic>
      </p:grpSp>
      <p:grpSp>
        <p:nvGrpSpPr>
          <p:cNvPr id="30" name="Group 29"/>
          <p:cNvGrpSpPr/>
          <p:nvPr/>
        </p:nvGrpSpPr>
        <p:grpSpPr>
          <a:xfrm>
            <a:off x="762000" y="4953000"/>
            <a:ext cx="7565923" cy="1371600"/>
            <a:chOff x="685800" y="4191000"/>
            <a:chExt cx="7565923" cy="1371600"/>
          </a:xfrm>
        </p:grpSpPr>
        <p:pic>
          <p:nvPicPr>
            <p:cNvPr id="57353" name="Picture 9" descr="C:\Users\Christina\Documents\ETHNN\LOGO\Allegiance Home Health Care.png"/>
            <p:cNvPicPr>
              <a:picLocks noChangeAspect="1" noChangeArrowheads="1"/>
            </p:cNvPicPr>
            <p:nvPr/>
          </p:nvPicPr>
          <p:blipFill>
            <a:blip r:embed="rId12" cstate="print"/>
            <a:srcRect/>
            <a:stretch>
              <a:fillRect/>
            </a:stretch>
          </p:blipFill>
          <p:spPr bwMode="auto">
            <a:xfrm>
              <a:off x="762000" y="4267200"/>
              <a:ext cx="751661" cy="548640"/>
            </a:xfrm>
            <a:prstGeom prst="rect">
              <a:avLst/>
            </a:prstGeom>
            <a:noFill/>
          </p:spPr>
        </p:pic>
        <p:pic>
          <p:nvPicPr>
            <p:cNvPr id="57354" name="Picture 10" descr="C:\Users\Christina\Documents\ETHNN\LOGO\Andrews_Center.gif"/>
            <p:cNvPicPr>
              <a:picLocks noChangeAspect="1" noChangeArrowheads="1"/>
            </p:cNvPicPr>
            <p:nvPr/>
          </p:nvPicPr>
          <p:blipFill>
            <a:blip r:embed="rId13" cstate="print"/>
            <a:srcRect/>
            <a:stretch>
              <a:fillRect/>
            </a:stretch>
          </p:blipFill>
          <p:spPr bwMode="auto">
            <a:xfrm>
              <a:off x="2133600" y="4267200"/>
              <a:ext cx="1022774" cy="548640"/>
            </a:xfrm>
            <a:prstGeom prst="rect">
              <a:avLst/>
            </a:prstGeom>
            <a:noFill/>
          </p:spPr>
        </p:pic>
        <p:pic>
          <p:nvPicPr>
            <p:cNvPr id="57355" name="Picture 11" descr="C:\Users\Christina\Documents\ETHNN\LOGO\etcada.bmp"/>
            <p:cNvPicPr>
              <a:picLocks noChangeAspect="1" noChangeArrowheads="1"/>
            </p:cNvPicPr>
            <p:nvPr/>
          </p:nvPicPr>
          <p:blipFill>
            <a:blip r:embed="rId14" cstate="print"/>
            <a:srcRect/>
            <a:stretch>
              <a:fillRect/>
            </a:stretch>
          </p:blipFill>
          <p:spPr bwMode="auto">
            <a:xfrm>
              <a:off x="3581400" y="4191000"/>
              <a:ext cx="785329" cy="640080"/>
            </a:xfrm>
            <a:prstGeom prst="rect">
              <a:avLst/>
            </a:prstGeom>
            <a:noFill/>
          </p:spPr>
        </p:pic>
        <p:pic>
          <p:nvPicPr>
            <p:cNvPr id="57356" name="Picture 12" descr="C:\Users\Christina\Documents\ETHNN\LOGO\ETCC.jpg"/>
            <p:cNvPicPr>
              <a:picLocks noChangeAspect="1" noChangeArrowheads="1"/>
            </p:cNvPicPr>
            <p:nvPr/>
          </p:nvPicPr>
          <p:blipFill>
            <a:blip r:embed="rId15" cstate="print"/>
            <a:srcRect/>
            <a:stretch>
              <a:fillRect/>
            </a:stretch>
          </p:blipFill>
          <p:spPr bwMode="auto">
            <a:xfrm>
              <a:off x="4724400" y="4267200"/>
              <a:ext cx="2233369" cy="457200"/>
            </a:xfrm>
            <a:prstGeom prst="rect">
              <a:avLst/>
            </a:prstGeom>
            <a:noFill/>
          </p:spPr>
        </p:pic>
        <p:pic>
          <p:nvPicPr>
            <p:cNvPr id="57357" name="Picture 13" descr="C:\Users\Christina\Documents\ETHNN\LOGO\ETMC.jpg"/>
            <p:cNvPicPr>
              <a:picLocks noChangeAspect="1" noChangeArrowheads="1"/>
            </p:cNvPicPr>
            <p:nvPr/>
          </p:nvPicPr>
          <p:blipFill>
            <a:blip r:embed="rId16" cstate="print"/>
            <a:srcRect/>
            <a:stretch>
              <a:fillRect/>
            </a:stretch>
          </p:blipFill>
          <p:spPr bwMode="auto">
            <a:xfrm>
              <a:off x="7315200" y="4343400"/>
              <a:ext cx="847898" cy="457200"/>
            </a:xfrm>
            <a:prstGeom prst="rect">
              <a:avLst/>
            </a:prstGeom>
            <a:noFill/>
          </p:spPr>
        </p:pic>
        <p:pic>
          <p:nvPicPr>
            <p:cNvPr id="57358" name="Picture 14" descr="C:\Users\Christina\Documents\ETHNN\LOGO\Gateway to Hope.jpg"/>
            <p:cNvPicPr>
              <a:picLocks noChangeAspect="1" noChangeArrowheads="1"/>
            </p:cNvPicPr>
            <p:nvPr/>
          </p:nvPicPr>
          <p:blipFill>
            <a:blip r:embed="rId17" cstate="print"/>
            <a:srcRect/>
            <a:stretch>
              <a:fillRect/>
            </a:stretch>
          </p:blipFill>
          <p:spPr bwMode="auto">
            <a:xfrm>
              <a:off x="685800" y="5029200"/>
              <a:ext cx="711200" cy="457200"/>
            </a:xfrm>
            <a:prstGeom prst="rect">
              <a:avLst/>
            </a:prstGeom>
            <a:noFill/>
          </p:spPr>
        </p:pic>
        <p:pic>
          <p:nvPicPr>
            <p:cNvPr id="57359" name="Picture 15" descr="C:\Users\Christina\Documents\ETHNN\LOGO\NCF.jpg"/>
            <p:cNvPicPr>
              <a:picLocks noChangeAspect="1" noChangeArrowheads="1"/>
            </p:cNvPicPr>
            <p:nvPr/>
          </p:nvPicPr>
          <p:blipFill>
            <a:blip r:embed="rId18" cstate="print"/>
            <a:srcRect/>
            <a:stretch>
              <a:fillRect/>
            </a:stretch>
          </p:blipFill>
          <p:spPr bwMode="auto">
            <a:xfrm>
              <a:off x="3657600" y="5029200"/>
              <a:ext cx="2081695" cy="457200"/>
            </a:xfrm>
            <a:prstGeom prst="rect">
              <a:avLst/>
            </a:prstGeom>
            <a:noFill/>
          </p:spPr>
        </p:pic>
        <p:pic>
          <p:nvPicPr>
            <p:cNvPr id="57360" name="Picture 16" descr="C:\Users\Christina\Documents\ETHNN\LOGO\THC.jpg"/>
            <p:cNvPicPr>
              <a:picLocks noChangeAspect="1" noChangeArrowheads="1"/>
            </p:cNvPicPr>
            <p:nvPr/>
          </p:nvPicPr>
          <p:blipFill>
            <a:blip r:embed="rId19" cstate="print"/>
            <a:srcRect/>
            <a:stretch>
              <a:fillRect/>
            </a:stretch>
          </p:blipFill>
          <p:spPr bwMode="auto">
            <a:xfrm>
              <a:off x="7086600" y="4953000"/>
              <a:ext cx="1165123" cy="457200"/>
            </a:xfrm>
            <a:prstGeom prst="rect">
              <a:avLst/>
            </a:prstGeom>
            <a:noFill/>
          </p:spPr>
        </p:pic>
        <p:pic>
          <p:nvPicPr>
            <p:cNvPr id="57361" name="Picture 17" descr="C:\Users\Christina\Documents\ETHNN\LOGO\salvationarmy_logo-jpg.png"/>
            <p:cNvPicPr>
              <a:picLocks noChangeAspect="1" noChangeArrowheads="1"/>
            </p:cNvPicPr>
            <p:nvPr/>
          </p:nvPicPr>
          <p:blipFill>
            <a:blip r:embed="rId20" cstate="print"/>
            <a:srcRect/>
            <a:stretch>
              <a:fillRect/>
            </a:stretch>
          </p:blipFill>
          <p:spPr bwMode="auto">
            <a:xfrm>
              <a:off x="6172200" y="4953000"/>
              <a:ext cx="497472" cy="548640"/>
            </a:xfrm>
            <a:prstGeom prst="rect">
              <a:avLst/>
            </a:prstGeom>
            <a:noFill/>
          </p:spPr>
        </p:pic>
        <p:pic>
          <p:nvPicPr>
            <p:cNvPr id="57362" name="Picture 18" descr="C:\Users\Christina\Documents\ETHNN\LOGO\Mission Tyler.jpg"/>
            <p:cNvPicPr>
              <a:picLocks noChangeAspect="1" noChangeArrowheads="1"/>
            </p:cNvPicPr>
            <p:nvPr/>
          </p:nvPicPr>
          <p:blipFill>
            <a:blip r:embed="rId21" cstate="print"/>
            <a:srcRect/>
            <a:stretch>
              <a:fillRect/>
            </a:stretch>
          </p:blipFill>
          <p:spPr bwMode="auto">
            <a:xfrm>
              <a:off x="1600200" y="5105400"/>
              <a:ext cx="1804524" cy="457200"/>
            </a:xfrm>
            <a:prstGeom prst="rect">
              <a:avLst/>
            </a:prstGeom>
            <a:noFill/>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14839</TotalTime>
  <Words>709</Words>
  <Application>Microsoft Office PowerPoint</Application>
  <PresentationFormat>On-screen Show (4:3)</PresentationFormat>
  <Paragraphs>143</Paragraphs>
  <Slides>40</Slides>
  <Notes>11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ETHNN Mission</vt:lpstr>
      <vt:lpstr>COLLABORATION is…</vt:lpstr>
      <vt:lpstr>Agenda</vt:lpstr>
      <vt:lpstr>Healthcare Committee</vt:lpstr>
      <vt:lpstr>Updates</vt:lpstr>
      <vt:lpstr>  Comprehensive  Community Needs Assessment</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What is next?</vt:lpstr>
      <vt:lpstr>Questions you didn’t get to ask?</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Network</dc:title>
  <dc:creator>Ryan Hazlewood</dc:creator>
  <cp:lastModifiedBy>Christina Fulsom</cp:lastModifiedBy>
  <cp:revision>452</cp:revision>
  <dcterms:created xsi:type="dcterms:W3CDTF">2012-09-08T16:48:40Z</dcterms:created>
  <dcterms:modified xsi:type="dcterms:W3CDTF">2013-08-12T16:17:16Z</dcterms:modified>
</cp:coreProperties>
</file>