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handoutMasterIdLst>
    <p:handoutMasterId r:id="rId26"/>
  </p:handoutMasterIdLst>
  <p:sldIdLst>
    <p:sldId id="256" r:id="rId2"/>
    <p:sldId id="325" r:id="rId3"/>
    <p:sldId id="259" r:id="rId4"/>
    <p:sldId id="305" r:id="rId5"/>
    <p:sldId id="304" r:id="rId6"/>
    <p:sldId id="323" r:id="rId7"/>
    <p:sldId id="319" r:id="rId8"/>
    <p:sldId id="346" r:id="rId9"/>
    <p:sldId id="347" r:id="rId10"/>
    <p:sldId id="340" r:id="rId11"/>
    <p:sldId id="341" r:id="rId12"/>
    <p:sldId id="342" r:id="rId13"/>
    <p:sldId id="343" r:id="rId14"/>
    <p:sldId id="344" r:id="rId15"/>
    <p:sldId id="345" r:id="rId16"/>
    <p:sldId id="348" r:id="rId17"/>
    <p:sldId id="350" r:id="rId18"/>
    <p:sldId id="351" r:id="rId19"/>
    <p:sldId id="349" r:id="rId20"/>
    <p:sldId id="352" r:id="rId21"/>
    <p:sldId id="330" r:id="rId22"/>
    <p:sldId id="339" r:id="rId23"/>
    <p:sldId id="29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391" autoAdjust="0"/>
  </p:normalViewPr>
  <p:slideViewPr>
    <p:cSldViewPr>
      <p:cViewPr varScale="1">
        <p:scale>
          <a:sx n="95" d="100"/>
          <a:sy n="95" d="100"/>
        </p:scale>
        <p:origin x="-174" y="-90"/>
      </p:cViewPr>
      <p:guideLst>
        <p:guide orient="horz" pos="2160"/>
        <p:guide pos="2880"/>
      </p:guideLst>
    </p:cSldViewPr>
  </p:slideViewPr>
  <p:outlineViewPr>
    <p:cViewPr>
      <p:scale>
        <a:sx n="33" d="100"/>
        <a:sy n="33" d="100"/>
      </p:scale>
      <p:origin x="0" y="222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EE8804-9F4D-4C8F-B875-3B99CF6F23FD}" type="datetimeFigureOut">
              <a:rPr lang="en-US" smtClean="0"/>
              <a:pPr/>
              <a:t>5/12/2013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F2D1D2-7493-438F-9CBF-82C059D579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A28BA-825C-4312-9F3F-49E9DDD91C56}" type="datetimeFigureOut">
              <a:rPr lang="en-US" smtClean="0"/>
              <a:pPr/>
              <a:t>5/12/2013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90722-B801-410F-9CF5-98E6968E11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90722-B801-410F-9CF5-98E6968E117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838200"/>
          </a:xfrm>
          <a:ln>
            <a:solidFill>
              <a:schemeClr val="bg1"/>
            </a:solidFill>
          </a:ln>
        </p:spPr>
        <p:style>
          <a:lnRef idx="2">
            <a:schemeClr val="accent1"/>
          </a:lnRef>
          <a:fillRef idx="1">
            <a:schemeClr val="lt1"/>
          </a:fillRef>
          <a:effectRef idx="0">
            <a:schemeClr val="accent1"/>
          </a:effectRef>
          <a:fontRef idx="none"/>
        </p:style>
        <p:txBody>
          <a:bodyPr anchor="b">
            <a:normAutofit/>
          </a:bodyPr>
          <a:lstStyle>
            <a:lvl1pPr algn="l">
              <a:defRPr sz="3800">
                <a:solidFill>
                  <a:schemeClr val="tx1">
                    <a:lumMod val="65000"/>
                    <a:lumOff val="35000"/>
                  </a:schemeClr>
                </a:solidFill>
                <a:latin typeface="+mn-lt"/>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495800"/>
          </a:xfrm>
          <a:solidFill>
            <a:schemeClr val="bg1"/>
          </a:solidFill>
          <a:ln w="19050">
            <a:noFill/>
          </a:ln>
          <a:effectLst/>
        </p:spPr>
        <p:style>
          <a:lnRef idx="1">
            <a:schemeClr val="accent1"/>
          </a:lnRef>
          <a:fillRef idx="2">
            <a:schemeClr val="accent1"/>
          </a:fillRef>
          <a:effectRef idx="1">
            <a:schemeClr val="accent1"/>
          </a:effectRef>
          <a:fontRef idx="none"/>
        </p:style>
        <p:txBody>
          <a:bodyPr/>
          <a:lstStyle>
            <a:lvl1pPr>
              <a:defRPr>
                <a:solidFill>
                  <a:schemeClr val="tx1">
                    <a:lumMod val="65000"/>
                    <a:lumOff val="35000"/>
                  </a:schemeClr>
                </a:solidFill>
                <a:effectLst/>
                <a:latin typeface="+mn-lt"/>
              </a:defRPr>
            </a:lvl1pPr>
            <a:lvl2pPr>
              <a:defRPr>
                <a:solidFill>
                  <a:schemeClr val="tx1">
                    <a:lumMod val="65000"/>
                    <a:lumOff val="35000"/>
                  </a:schemeClr>
                </a:solidFill>
                <a:effectLst/>
                <a:latin typeface="+mn-lt"/>
              </a:defRPr>
            </a:lvl2pPr>
            <a:lvl3pPr>
              <a:defRPr>
                <a:solidFill>
                  <a:schemeClr val="tx1">
                    <a:lumMod val="65000"/>
                    <a:lumOff val="35000"/>
                  </a:schemeClr>
                </a:solidFill>
                <a:effectLst/>
                <a:latin typeface="+mn-lt"/>
              </a:defRPr>
            </a:lvl3pPr>
            <a:lvl4pPr>
              <a:defRPr>
                <a:solidFill>
                  <a:schemeClr val="tx1">
                    <a:lumMod val="65000"/>
                    <a:lumOff val="35000"/>
                  </a:schemeClr>
                </a:solidFill>
                <a:effectLst/>
                <a:latin typeface="+mn-lt"/>
              </a:defRPr>
            </a:lvl4pPr>
            <a:lvl5pPr>
              <a:defRPr>
                <a:solidFill>
                  <a:schemeClr val="tx1">
                    <a:lumMod val="65000"/>
                    <a:lumOff val="35000"/>
                  </a:schemeClr>
                </a:solidFill>
                <a:effectLst/>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logo-alone.png"/>
          <p:cNvPicPr>
            <a:picLocks noChangeAspect="1"/>
          </p:cNvPicPr>
          <p:nvPr userDrawn="1"/>
        </p:nvPicPr>
        <p:blipFill>
          <a:blip r:embed="rId2" cstate="print"/>
          <a:stretch>
            <a:fillRect/>
          </a:stretch>
        </p:blipFill>
        <p:spPr>
          <a:xfrm>
            <a:off x="7543800" y="152400"/>
            <a:ext cx="1353315" cy="1341123"/>
          </a:xfrm>
          <a:prstGeom prst="rect">
            <a:avLst/>
          </a:prstGeom>
        </p:spPr>
      </p:pic>
      <p:sp>
        <p:nvSpPr>
          <p:cNvPr id="11" name="TextBox 10"/>
          <p:cNvSpPr txBox="1"/>
          <p:nvPr userDrawn="1"/>
        </p:nvSpPr>
        <p:spPr>
          <a:xfrm>
            <a:off x="0" y="6211669"/>
            <a:ext cx="9144000" cy="646331"/>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ln w="76200">
            <a:noFill/>
          </a:ln>
        </p:spPr>
        <p:txBody>
          <a:bodyPr wrap="square" rtlCol="0" anchor="ctr">
            <a:spAutoFit/>
          </a:bodyPr>
          <a:lstStyle/>
          <a:p>
            <a:pPr algn="ctr"/>
            <a:r>
              <a:rPr lang="en-US" sz="1800" dirty="0" smtClean="0">
                <a:solidFill>
                  <a:schemeClr val="bg1"/>
                </a:solidFill>
                <a:latin typeface="+mj-lt"/>
              </a:rPr>
              <a:t>Our mission is to strengthen services to meet diverse human needs through the </a:t>
            </a:r>
          </a:p>
          <a:p>
            <a:pPr algn="ctr"/>
            <a:r>
              <a:rPr lang="en-US" sz="1800" dirty="0" smtClean="0">
                <a:solidFill>
                  <a:schemeClr val="bg1"/>
                </a:solidFill>
                <a:latin typeface="+mj-lt"/>
              </a:rPr>
              <a:t>collaboration of individuals and organizations</a:t>
            </a:r>
            <a:endParaRPr lang="en-US" sz="1800" dirty="0">
              <a:solidFill>
                <a:schemeClr val="bg1"/>
              </a:solidFill>
              <a:latin typeface="+mj-lt"/>
            </a:endParaRPr>
          </a:p>
        </p:txBody>
      </p:sp>
      <p:sp>
        <p:nvSpPr>
          <p:cNvPr id="12" name="Slide Number Placeholder 5"/>
          <p:cNvSpPr>
            <a:spLocks noGrp="1"/>
          </p:cNvSpPr>
          <p:nvPr>
            <p:ph type="sldNum" sz="quarter" idx="12"/>
          </p:nvPr>
        </p:nvSpPr>
        <p:spPr>
          <a:xfrm>
            <a:off x="8458200" y="6492875"/>
            <a:ext cx="533400" cy="365125"/>
          </a:xfrm>
        </p:spPr>
        <p:txBody>
          <a:bodyPr/>
          <a:lstStyle>
            <a:lvl1pPr>
              <a:defRPr>
                <a:solidFill>
                  <a:schemeClr val="bg1"/>
                </a:solidFill>
              </a:defRPr>
            </a:lvl1pPr>
          </a:lstStyle>
          <a:p>
            <a:fld id="{7C32588E-ED04-4E90-AB40-44BCB7B02C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5/12/2013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56F11-4F76-4861-B238-F4A705C00940}" type="datetimeFigureOut">
              <a:rPr lang="en-US" smtClean="0"/>
              <a:pPr/>
              <a:t>5/12/2013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166BE-ABC9-469E-8240-C26070F9CC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ylercab.com/transportation.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otspencer09@gmail.com" TargetMode="External"/><Relationship Id="rId2" Type="http://schemas.openxmlformats.org/officeDocument/2006/relationships/hyperlink" Target="http://www.tylercab.com/documents/UTC%20Applicant%20Form.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thnn.org/uploads/1/4/0/3/14034592/2012_trend_analysi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alone.png"/>
          <p:cNvPicPr>
            <a:picLocks noChangeAspect="1"/>
          </p:cNvPicPr>
          <p:nvPr/>
        </p:nvPicPr>
        <p:blipFill>
          <a:blip r:embed="rId3" cstate="print"/>
          <a:stretch>
            <a:fillRect/>
          </a:stretch>
        </p:blipFill>
        <p:spPr>
          <a:xfrm>
            <a:off x="2634307" y="1508760"/>
            <a:ext cx="3875386" cy="3840480"/>
          </a:xfrm>
          <a:prstGeom prst="rect">
            <a:avLst/>
          </a:prstGeom>
        </p:spPr>
      </p:pic>
      <p:sp>
        <p:nvSpPr>
          <p:cNvPr id="3" name="TextBox 2"/>
          <p:cNvSpPr txBox="1"/>
          <p:nvPr/>
        </p:nvSpPr>
        <p:spPr>
          <a:xfrm>
            <a:off x="1524000" y="6019800"/>
            <a:ext cx="6781800" cy="523220"/>
          </a:xfrm>
          <a:prstGeom prst="rect">
            <a:avLst/>
          </a:prstGeom>
          <a:noFill/>
        </p:spPr>
        <p:txBody>
          <a:bodyPr wrap="square" rtlCol="0">
            <a:spAutoFit/>
          </a:bodyPr>
          <a:lstStyle/>
          <a:p>
            <a:pPr algn="ctr"/>
            <a:r>
              <a:rPr lang="en-US" sz="2800" b="1" dirty="0" smtClean="0">
                <a:solidFill>
                  <a:schemeClr val="tx1">
                    <a:lumMod val="50000"/>
                    <a:lumOff val="50000"/>
                  </a:schemeClr>
                </a:solidFill>
              </a:rPr>
              <a:t>May 13, 2013</a:t>
            </a:r>
            <a:endParaRPr lang="en-US" sz="2800"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Community Assessment - MOU</a:t>
            </a:r>
            <a:endParaRPr lang="en-US" dirty="0"/>
          </a:p>
        </p:txBody>
      </p:sp>
      <p:sp>
        <p:nvSpPr>
          <p:cNvPr id="3" name="Content Placeholder 2"/>
          <p:cNvSpPr>
            <a:spLocks noGrp="1"/>
          </p:cNvSpPr>
          <p:nvPr>
            <p:ph idx="1"/>
          </p:nvPr>
        </p:nvSpPr>
        <p:spPr/>
        <p:txBody>
          <a:bodyPr>
            <a:normAutofit fontScale="70000" lnSpcReduction="20000"/>
          </a:bodyPr>
          <a:lstStyle/>
          <a:p>
            <a:pPr indent="0" algn="ctr">
              <a:buNone/>
            </a:pPr>
            <a:r>
              <a:rPr lang="en-US" b="1" dirty="0" smtClean="0"/>
              <a:t>Partnership Agreement</a:t>
            </a:r>
            <a:endParaRPr lang="en-US" dirty="0" smtClean="0"/>
          </a:p>
          <a:p>
            <a:pPr indent="0" algn="ctr">
              <a:buNone/>
            </a:pPr>
            <a:r>
              <a:rPr lang="en-US" b="1" dirty="0" smtClean="0"/>
              <a:t>Memorandum of Understanding</a:t>
            </a:r>
            <a:endParaRPr lang="en-US" dirty="0" smtClean="0"/>
          </a:p>
          <a:p>
            <a:pPr indent="0" algn="ctr">
              <a:buNone/>
            </a:pPr>
            <a:r>
              <a:rPr lang="en-US" b="1" dirty="0" smtClean="0"/>
              <a:t> </a:t>
            </a:r>
            <a:endParaRPr lang="en-US" dirty="0" smtClean="0"/>
          </a:p>
          <a:p>
            <a:pPr indent="0" algn="ctr">
              <a:buNone/>
            </a:pPr>
            <a:r>
              <a:rPr lang="en-US" b="1" dirty="0" smtClean="0"/>
              <a:t>EAST TEXAS HUMAN NEEDS NETWORK AND __________________________</a:t>
            </a:r>
            <a:endParaRPr lang="en-US" dirty="0" smtClean="0"/>
          </a:p>
          <a:p>
            <a:pPr indent="0">
              <a:buNone/>
            </a:pPr>
            <a:endParaRPr lang="en-US" dirty="0" smtClean="0"/>
          </a:p>
          <a:p>
            <a:pPr indent="0">
              <a:buNone/>
            </a:pPr>
            <a:r>
              <a:rPr lang="en-US" dirty="0" smtClean="0"/>
              <a:t>This Memorandum of Understanding (MOU) describes the responsibilities and expectations between East Texas Human Needs Network (ETHNN) and ___________________________, for the partnership to complete a Comprehensive Community Needs Assessment (CCNA) in Smith County, Texas. The purpose of this assessment is to discover the unique needs of this community as it relates to education, employment, health care, housing, child care, transportation, and legal matters.</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and Expectations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For the assessment, ETHNN serves as the “lead” organization. As the lead organization, ETHNN agrees to:</a:t>
            </a:r>
            <a:endParaRPr lang="en-US" dirty="0" smtClean="0"/>
          </a:p>
          <a:p>
            <a:pPr lvl="0"/>
            <a:r>
              <a:rPr lang="en-US" dirty="0" smtClean="0"/>
              <a:t>Design, implement, analyze, and publish the ETHNN Comprehensive Community Needs Assessment for Smith County, TX.</a:t>
            </a:r>
          </a:p>
          <a:p>
            <a:pPr lvl="0"/>
            <a:r>
              <a:rPr lang="en-US" dirty="0" smtClean="0"/>
              <a:t>Provide a detailed “filtered” data report to meet the needs of your organization. I.e. veterans, domestic violence victims, individuals with less than high school degree attainment, etc.</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Responsibilities and Expectations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Under this Agreement, ________________________ agrees to:</a:t>
            </a:r>
            <a:endParaRPr lang="en-US" dirty="0" smtClean="0"/>
          </a:p>
          <a:p>
            <a:pPr lvl="0"/>
            <a:r>
              <a:rPr lang="en-US" dirty="0" smtClean="0"/>
              <a:t>Assign a staff member as a CCNA liaison to work with the implementation team.</a:t>
            </a:r>
          </a:p>
          <a:p>
            <a:pPr lvl="0"/>
            <a:r>
              <a:rPr lang="en-US" dirty="0" smtClean="0"/>
              <a:t>Administer the needs assessment survey to your client population, utilizing both your staff and University of Texas at Tyler students.</a:t>
            </a:r>
          </a:p>
          <a:p>
            <a:pPr lvl="0"/>
            <a:r>
              <a:rPr lang="en-US" dirty="0" smtClean="0"/>
              <a:t>Review the results of the assessment and provide input for data analysis as it relates to your field of expertise.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Period</a:t>
            </a:r>
            <a:endParaRPr lang="en-US" dirty="0"/>
          </a:p>
        </p:txBody>
      </p:sp>
      <p:sp>
        <p:nvSpPr>
          <p:cNvPr id="3" name="Content Placeholder 2"/>
          <p:cNvSpPr>
            <a:spLocks noGrp="1"/>
          </p:cNvSpPr>
          <p:nvPr>
            <p:ph idx="1"/>
          </p:nvPr>
        </p:nvSpPr>
        <p:spPr/>
        <p:txBody>
          <a:bodyPr/>
          <a:lstStyle/>
          <a:p>
            <a:pPr>
              <a:buNone/>
            </a:pPr>
            <a:r>
              <a:rPr lang="en-US" dirty="0" smtClean="0"/>
              <a:t>The CCNA is expected to be implemented in the summer of 2013 and will be administered from June 17 to July 5.  The CCNA will be administered across multiple agencies in Smith County during the same period of time.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a:t>
            </a:r>
            <a:endParaRPr lang="en-US" dirty="0"/>
          </a:p>
        </p:txBody>
      </p:sp>
      <p:sp>
        <p:nvSpPr>
          <p:cNvPr id="3" name="Content Placeholder 2"/>
          <p:cNvSpPr>
            <a:spLocks noGrp="1"/>
          </p:cNvSpPr>
          <p:nvPr>
            <p:ph idx="1"/>
          </p:nvPr>
        </p:nvSpPr>
        <p:spPr/>
        <p:txBody>
          <a:bodyPr/>
          <a:lstStyle/>
          <a:p>
            <a:pPr>
              <a:buNone/>
            </a:pPr>
            <a:r>
              <a:rPr lang="en-US" dirty="0" smtClean="0"/>
              <a:t>ETHNN and ________________________ may terminate this Agreement, in whole or in part, with or without cause, with a seven (7) day written notice of termination. Such notice shall be given in writing to the other party and shall be sent to the address below via certified or registered mail with return receipt.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Signatures of authorized representatives</a:t>
            </a:r>
            <a:endParaRPr lang="en-US" sz="3200" dirty="0"/>
          </a:p>
        </p:txBody>
      </p:sp>
      <p:pic>
        <p:nvPicPr>
          <p:cNvPr id="32770" name="Picture 2"/>
          <p:cNvPicPr>
            <a:picLocks noGrp="1" noChangeAspect="1" noChangeArrowheads="1"/>
          </p:cNvPicPr>
          <p:nvPr>
            <p:ph idx="1"/>
          </p:nvPr>
        </p:nvPicPr>
        <p:blipFill>
          <a:blip r:embed="rId2" cstate="print"/>
          <a:srcRect/>
          <a:stretch>
            <a:fillRect/>
          </a:stretch>
        </p:blipFill>
        <p:spPr bwMode="auto">
          <a:xfrm>
            <a:off x="609600" y="2438400"/>
            <a:ext cx="7593852" cy="283464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 Jamal Moharer</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hlinkClick r:id="rId2"/>
              </a:rPr>
              <a:t>Taxi Services</a:t>
            </a:r>
            <a:endParaRPr lang="en-US" dirty="0" smtClean="0"/>
          </a:p>
          <a:p>
            <a:r>
              <a:rPr lang="en-US" dirty="0" err="1" smtClean="0">
                <a:hlinkClick r:id="rId2"/>
              </a:rPr>
              <a:t>MediCabs</a:t>
            </a:r>
            <a:endParaRPr lang="en-US" dirty="0" smtClean="0"/>
          </a:p>
          <a:p>
            <a:r>
              <a:rPr lang="en-US" dirty="0" smtClean="0">
                <a:hlinkClick r:id="rId2"/>
              </a:rPr>
              <a:t>JARC Urban</a:t>
            </a:r>
            <a:endParaRPr lang="en-US" dirty="0" smtClean="0"/>
          </a:p>
          <a:p>
            <a:r>
              <a:rPr lang="en-US" dirty="0" smtClean="0">
                <a:hlinkClick r:id="rId2"/>
              </a:rPr>
              <a:t>JARC Rural</a:t>
            </a:r>
            <a:endParaRPr lang="en-US" dirty="0" smtClean="0"/>
          </a:p>
          <a:p>
            <a:r>
              <a:rPr lang="en-US" dirty="0" smtClean="0">
                <a:hlinkClick r:id="rId2"/>
              </a:rPr>
              <a:t>New Freedom Urban</a:t>
            </a:r>
            <a:endParaRPr lang="en-US" dirty="0" smtClean="0"/>
          </a:p>
          <a:p>
            <a:r>
              <a:rPr lang="en-US" dirty="0" smtClean="0">
                <a:hlinkClick r:id="rId2"/>
              </a:rPr>
              <a:t>New Freedom Rural</a:t>
            </a:r>
            <a:endParaRPr lang="en-US" dirty="0" smtClean="0"/>
          </a:p>
          <a:p>
            <a:r>
              <a:rPr lang="en-US" dirty="0" err="1" smtClean="0">
                <a:hlinkClick r:id="rId2"/>
              </a:rPr>
              <a:t>Paratransit</a:t>
            </a:r>
            <a:r>
              <a:rPr lang="en-US" dirty="0" smtClean="0">
                <a:hlinkClick r:id="rId2"/>
              </a:rPr>
              <a:t> Services</a:t>
            </a:r>
            <a:endParaRPr lang="en-US" dirty="0" smtClean="0"/>
          </a:p>
          <a:p>
            <a:r>
              <a:rPr lang="en-US" dirty="0" smtClean="0">
                <a:hlinkClick r:id="rId2"/>
              </a:rPr>
              <a:t>Elderly &amp; Disabled Services</a:t>
            </a:r>
            <a:endParaRPr lang="en-US" dirty="0" smtClean="0"/>
          </a:p>
          <a:p>
            <a:r>
              <a:rPr lang="en-US" dirty="0" smtClean="0">
                <a:hlinkClick r:id="rId2"/>
              </a:rPr>
              <a:t>Shuttle Services</a:t>
            </a:r>
            <a:endParaRPr lang="en-US" dirty="0" smtClean="0"/>
          </a:p>
          <a:p>
            <a:r>
              <a:rPr lang="en-US" dirty="0" smtClean="0">
                <a:hlinkClick r:id="rId2"/>
              </a:rPr>
              <a:t>Universal Travel Card</a:t>
            </a:r>
            <a:endParaRPr lang="en-US" dirty="0" smtClean="0"/>
          </a:p>
          <a:p>
            <a:r>
              <a:rPr lang="en-US" dirty="0" smtClean="0">
                <a:hlinkClick r:id="rId2"/>
              </a:rPr>
              <a:t>Mobility Manager</a:t>
            </a:r>
            <a:endParaRPr lang="en-US" dirty="0" smtClean="0"/>
          </a:p>
          <a:p>
            <a:pPr>
              <a:buNone/>
            </a:pP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Mobility Transportation</a:t>
            </a:r>
            <a:endParaRPr lang="en-US" dirty="0"/>
          </a:p>
        </p:txBody>
      </p:sp>
      <p:sp>
        <p:nvSpPr>
          <p:cNvPr id="3" name="Content Placeholder 2"/>
          <p:cNvSpPr>
            <a:spLocks noGrp="1"/>
          </p:cNvSpPr>
          <p:nvPr>
            <p:ph idx="1"/>
          </p:nvPr>
        </p:nvSpPr>
        <p:spPr/>
        <p:txBody>
          <a:bodyPr/>
          <a:lstStyle/>
          <a:p>
            <a:pPr>
              <a:buNone/>
            </a:pPr>
            <a:r>
              <a:rPr lang="en-US" dirty="0" smtClean="0"/>
              <a:t>The MV-1 is created with the sole purpose of supporting the mobility community and designed from the ground up based on input received from wheelchair users and service providers. It is the only original equipment manufacturer vehicle that meets ADA guidelines.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Travel Card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In order to better serve our community, we have developed a Universal Travel Card for frequent users of any of our travel services. </a:t>
            </a:r>
          </a:p>
          <a:p>
            <a:pPr>
              <a:buNone/>
            </a:pPr>
            <a:r>
              <a:rPr lang="en-US" dirty="0" smtClean="0"/>
              <a:t>The Universal Travel Card is a pre-paid passenger debit card that allows all riders a quick, convenient and hassle-free method of payment for services.  These cards can be issued to any interested passenger at no-cost.  </a:t>
            </a:r>
          </a:p>
          <a:p>
            <a:pPr>
              <a:buNone/>
            </a:pPr>
            <a:r>
              <a:rPr lang="en-US" dirty="0" smtClean="0"/>
              <a:t>To sign up for a Universal Travel Card, fill out </a:t>
            </a:r>
            <a:r>
              <a:rPr lang="en-US" b="1" dirty="0" smtClean="0">
                <a:hlinkClick r:id="rId2"/>
              </a:rPr>
              <a:t>this form</a:t>
            </a:r>
            <a:r>
              <a:rPr lang="en-US" dirty="0" smtClean="0"/>
              <a:t> and email it </a:t>
            </a:r>
            <a:r>
              <a:rPr lang="en-US" dirty="0" smtClean="0">
                <a:hlinkClick r:id="rId3"/>
              </a:rPr>
              <a:t>totspencer09@gmail.com</a:t>
            </a:r>
            <a:r>
              <a:rPr lang="en-US" dirty="0" smtClean="0"/>
              <a:t>.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211 East Texas – Karen Boehm</a:t>
            </a:r>
            <a:endParaRPr lang="en-US" dirty="0"/>
          </a:p>
        </p:txBody>
      </p:sp>
      <p:sp>
        <p:nvSpPr>
          <p:cNvPr id="3" name="Content Placeholder 2"/>
          <p:cNvSpPr>
            <a:spLocks noGrp="1"/>
          </p:cNvSpPr>
          <p:nvPr>
            <p:ph idx="1"/>
          </p:nvPr>
        </p:nvSpPr>
        <p:spPr/>
        <p:txBody>
          <a:bodyPr>
            <a:normAutofit fontScale="77500" lnSpcReduction="20000"/>
          </a:bodyPr>
          <a:lstStyle/>
          <a:p>
            <a:endParaRPr lang="en-US" b="1" dirty="0" smtClean="0"/>
          </a:p>
          <a:p>
            <a:pPr>
              <a:buNone/>
            </a:pPr>
            <a:r>
              <a:rPr lang="en-US" dirty="0" smtClean="0"/>
              <a:t>2-1-1 East Texas is a free, anonymous, information and referral service that is available to anyone, 7 days per week, 24 hours each day. The service helps to connect people with critical social services and charitable programs that are available in the local community. Simply dial 2-1-1 from any phone. Trained and certified Call Specialists assist every caller in assessing his/her need and providing referrals to available local charitable, nonprofit, and governmental agencies.</a:t>
            </a:r>
          </a:p>
          <a:p>
            <a:pPr>
              <a:buNone/>
            </a:pPr>
            <a:r>
              <a:rPr lang="en-US" dirty="0" smtClean="0"/>
              <a:t>East Texas Area Information Center is a part of the Texas Information and Referral Network, a program of the Health and Human Services Commission.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normAutofit/>
          </a:bodyPr>
          <a:lstStyle/>
          <a:p>
            <a:r>
              <a:rPr lang="en-US" sz="2800" dirty="0" smtClean="0">
                <a:solidFill>
                  <a:schemeClr val="tx1">
                    <a:lumMod val="50000"/>
                    <a:lumOff val="50000"/>
                  </a:schemeClr>
                </a:solidFill>
              </a:rPr>
              <a:t>Welcome</a:t>
            </a:r>
          </a:p>
          <a:p>
            <a:r>
              <a:rPr lang="en-US" sz="2800" dirty="0" smtClean="0">
                <a:solidFill>
                  <a:schemeClr val="tx1">
                    <a:lumMod val="50000"/>
                    <a:lumOff val="50000"/>
                  </a:schemeClr>
                </a:solidFill>
              </a:rPr>
              <a:t>Introductions</a:t>
            </a:r>
          </a:p>
          <a:p>
            <a:r>
              <a:rPr lang="en-US" sz="2800" dirty="0" smtClean="0">
                <a:solidFill>
                  <a:schemeClr val="tx1">
                    <a:lumMod val="50000"/>
                    <a:lumOff val="50000"/>
                  </a:schemeClr>
                </a:solidFill>
              </a:rPr>
              <a:t>April </a:t>
            </a:r>
            <a:r>
              <a:rPr lang="en-US" sz="2800" dirty="0" smtClean="0">
                <a:solidFill>
                  <a:schemeClr val="tx1">
                    <a:lumMod val="50000"/>
                    <a:lumOff val="50000"/>
                  </a:schemeClr>
                </a:solidFill>
              </a:rPr>
              <a:t>attendance &amp; meeting notes </a:t>
            </a:r>
          </a:p>
          <a:p>
            <a:r>
              <a:rPr lang="en-US" sz="2800" dirty="0" smtClean="0">
                <a:solidFill>
                  <a:schemeClr val="tx1">
                    <a:lumMod val="50000"/>
                    <a:lumOff val="50000"/>
                  </a:schemeClr>
                </a:solidFill>
              </a:rPr>
              <a:t>Comprehensive Community </a:t>
            </a:r>
            <a:r>
              <a:rPr lang="en-US" sz="2800" dirty="0" smtClean="0">
                <a:solidFill>
                  <a:schemeClr val="tx1">
                    <a:lumMod val="50000"/>
                    <a:lumOff val="50000"/>
                  </a:schemeClr>
                </a:solidFill>
              </a:rPr>
              <a:t>Assessment</a:t>
            </a:r>
          </a:p>
          <a:p>
            <a:r>
              <a:rPr lang="en-US" sz="2800" smtClean="0">
                <a:solidFill>
                  <a:schemeClr val="tx1">
                    <a:lumMod val="50000"/>
                    <a:lumOff val="50000"/>
                  </a:schemeClr>
                </a:solidFill>
              </a:rPr>
              <a:t>Committee reports</a:t>
            </a:r>
            <a:endParaRPr lang="en-US" sz="2800" dirty="0" smtClean="0">
              <a:solidFill>
                <a:schemeClr val="tx1">
                  <a:lumMod val="50000"/>
                  <a:lumOff val="50000"/>
                </a:schemeClr>
              </a:solidFill>
            </a:endParaRPr>
          </a:p>
          <a:p>
            <a:r>
              <a:rPr lang="en-US" sz="2800" dirty="0" smtClean="0">
                <a:solidFill>
                  <a:schemeClr val="tx1">
                    <a:lumMod val="50000"/>
                    <a:lumOff val="50000"/>
                  </a:schemeClr>
                </a:solidFill>
              </a:rPr>
              <a:t>Work </a:t>
            </a:r>
            <a:r>
              <a:rPr lang="en-US" sz="2800" dirty="0" smtClean="0">
                <a:solidFill>
                  <a:schemeClr val="tx1">
                    <a:lumMod val="50000"/>
                    <a:lumOff val="50000"/>
                  </a:schemeClr>
                </a:solidFill>
              </a:rPr>
              <a:t>Groups – 2013 Objectives, Strategies and Activities</a:t>
            </a:r>
          </a:p>
          <a:p>
            <a:r>
              <a:rPr lang="en-US" sz="2800" dirty="0" smtClean="0">
                <a:solidFill>
                  <a:schemeClr val="tx1">
                    <a:lumMod val="50000"/>
                    <a:lumOff val="50000"/>
                  </a:schemeClr>
                </a:solidFill>
              </a:rPr>
              <a:t>Closing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2012 Trend analysis – 211 East Texas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2012 Trend analysis Report: </a:t>
            </a:r>
            <a:endParaRPr lang="en-US" dirty="0" smtClean="0">
              <a:hlinkClick r:id="rId2"/>
            </a:endParaRPr>
          </a:p>
          <a:p>
            <a:pPr>
              <a:buNone/>
            </a:pPr>
            <a:r>
              <a:rPr lang="en-US" dirty="0" smtClean="0">
                <a:hlinkClick r:id="rId2"/>
              </a:rPr>
              <a:t>http://www.ethnn.org/uploads/1/4/0/3/14034592/2012_trend_analysis.pdf</a:t>
            </a:r>
            <a:endParaRPr lang="en-US" dirty="0" smtClean="0"/>
          </a:p>
          <a:p>
            <a:r>
              <a:rPr lang="en-US" dirty="0" smtClean="0"/>
              <a:t>18% increase over last year</a:t>
            </a:r>
          </a:p>
          <a:p>
            <a:r>
              <a:rPr lang="en-US" dirty="0" smtClean="0"/>
              <a:t>95,500 calls </a:t>
            </a:r>
          </a:p>
          <a:p>
            <a:r>
              <a:rPr lang="en-US" dirty="0" smtClean="0"/>
              <a:t>142,047 caller needs</a:t>
            </a:r>
          </a:p>
          <a:p>
            <a:r>
              <a:rPr lang="en-US" dirty="0" smtClean="0"/>
              <a:t>Top 5 needs:</a:t>
            </a:r>
          </a:p>
          <a:p>
            <a:pPr lvl="1"/>
            <a:r>
              <a:rPr lang="en-US" dirty="0" smtClean="0"/>
              <a:t>Income Support/Assistance</a:t>
            </a:r>
          </a:p>
          <a:p>
            <a:pPr lvl="1"/>
            <a:r>
              <a:rPr lang="en-US" dirty="0" smtClean="0"/>
              <a:t>Food/Meals</a:t>
            </a:r>
          </a:p>
          <a:p>
            <a:pPr lvl="1"/>
            <a:r>
              <a:rPr lang="en-US" dirty="0" smtClean="0"/>
              <a:t>Housing/Utilities</a:t>
            </a:r>
          </a:p>
          <a:p>
            <a:pPr lvl="1"/>
            <a:r>
              <a:rPr lang="en-US" dirty="0" smtClean="0"/>
              <a:t>Healthcare</a:t>
            </a:r>
          </a:p>
          <a:p>
            <a:pPr lvl="1"/>
            <a:r>
              <a:rPr lang="en-US" dirty="0" smtClean="0"/>
              <a:t>Information Services - General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ETHNN Objectives </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lumMod val="50000"/>
                    <a:lumOff val="50000"/>
                  </a:schemeClr>
                </a:solidFill>
              </a:rPr>
              <a:t>Objectives</a:t>
            </a:r>
          </a:p>
          <a:p>
            <a:r>
              <a:rPr lang="en-US" dirty="0" smtClean="0">
                <a:solidFill>
                  <a:schemeClr val="tx1">
                    <a:lumMod val="50000"/>
                    <a:lumOff val="50000"/>
                  </a:schemeClr>
                </a:solidFill>
              </a:rPr>
              <a:t>Strategies</a:t>
            </a:r>
          </a:p>
          <a:p>
            <a:r>
              <a:rPr lang="en-US" dirty="0" smtClean="0">
                <a:solidFill>
                  <a:schemeClr val="tx1">
                    <a:lumMod val="50000"/>
                    <a:lumOff val="50000"/>
                  </a:schemeClr>
                </a:solidFill>
              </a:rPr>
              <a:t>Activities</a:t>
            </a:r>
          </a:p>
          <a:p>
            <a:endParaRPr lang="en-US" dirty="0" smtClean="0">
              <a:solidFill>
                <a:schemeClr val="tx1">
                  <a:lumMod val="50000"/>
                  <a:lumOff val="50000"/>
                </a:schemeClr>
              </a:solidFill>
            </a:endParaRPr>
          </a:p>
          <a:p>
            <a:pPr>
              <a:buNone/>
            </a:pPr>
            <a:r>
              <a:rPr lang="en-US" sz="4400" dirty="0" smtClean="0">
                <a:solidFill>
                  <a:schemeClr val="tx1">
                    <a:lumMod val="50000"/>
                    <a:lumOff val="50000"/>
                  </a:schemeClr>
                </a:solidFill>
              </a:rPr>
              <a:t>Report on progress</a:t>
            </a:r>
          </a:p>
          <a:p>
            <a:endParaRPr lang="en-US" dirty="0" smtClean="0">
              <a:solidFill>
                <a:schemeClr val="tx1">
                  <a:lumMod val="50000"/>
                  <a:lumOff val="50000"/>
                </a:schemeClr>
              </a:solidFill>
            </a:endParaRP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152400" y="838200"/>
          <a:ext cx="8858250" cy="5621338"/>
        </p:xfrm>
        <a:graphic>
          <a:graphicData uri="http://schemas.openxmlformats.org/presentationml/2006/ole">
            <p:oleObj spid="_x0000_s4098" name="Worksheet" r:id="rId3" imgW="11630143" imgH="7381935" progId="Excel.Sheet.12">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THANK YOU!</a:t>
            </a:r>
            <a:endParaRPr lang="en-US" b="1" i="1"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r>
              <a:rPr lang="en-US" sz="2600" dirty="0" smtClean="0">
                <a:solidFill>
                  <a:schemeClr val="tx1">
                    <a:lumMod val="50000"/>
                    <a:lumOff val="50000"/>
                  </a:schemeClr>
                </a:solidFill>
              </a:rPr>
              <a:t>Next meeting</a:t>
            </a:r>
          </a:p>
          <a:p>
            <a:pPr algn="ctr">
              <a:buNone/>
            </a:pPr>
            <a:r>
              <a:rPr lang="en-US" sz="4000" b="1" dirty="0" smtClean="0">
                <a:solidFill>
                  <a:schemeClr val="tx1">
                    <a:lumMod val="50000"/>
                    <a:lumOff val="50000"/>
                  </a:schemeClr>
                </a:solidFill>
              </a:rPr>
              <a:t>Monday, May 13</a:t>
            </a:r>
          </a:p>
          <a:p>
            <a:pPr algn="ctr">
              <a:buNone/>
            </a:pPr>
            <a:r>
              <a:rPr lang="en-US" sz="4000" b="1" dirty="0" smtClean="0">
                <a:solidFill>
                  <a:schemeClr val="tx1">
                    <a:lumMod val="50000"/>
                    <a:lumOff val="50000"/>
                  </a:schemeClr>
                </a:solidFill>
              </a:rPr>
              <a:t>2:00 pm</a:t>
            </a:r>
          </a:p>
          <a:p>
            <a:pPr algn="ctr">
              <a:buNone/>
            </a:pPr>
            <a:r>
              <a:rPr lang="en-US" dirty="0" smtClean="0">
                <a:solidFill>
                  <a:schemeClr val="tx1">
                    <a:lumMod val="50000"/>
                    <a:lumOff val="50000"/>
                  </a:schemeClr>
                </a:solidFill>
              </a:rPr>
              <a:t>The Salvation Army Multipurpose Room</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a:xfrm>
            <a:off x="457200" y="1981200"/>
            <a:ext cx="8229600" cy="2514600"/>
          </a:xfrm>
        </p:spPr>
        <p:style>
          <a:lnRef idx="1">
            <a:schemeClr val="accent5"/>
          </a:lnRef>
          <a:fillRef idx="3">
            <a:schemeClr val="accent5"/>
          </a:fillRef>
          <a:effectRef idx="2">
            <a:schemeClr val="accent5"/>
          </a:effectRef>
          <a:fontRef idx="minor">
            <a:schemeClr val="lt1"/>
          </a:fontRef>
        </p:style>
        <p:txBody>
          <a:bodyPr/>
          <a:lstStyle/>
          <a:p>
            <a:pPr rtl="0" eaLnBrk="1" latinLnBrk="0" hangingPunct="1">
              <a:buNone/>
            </a:pPr>
            <a:endParaRPr lang="en-US" dirty="0" smtClean="0"/>
          </a:p>
          <a:p>
            <a:pPr algn="ctr" rtl="0" eaLnBrk="1" latinLnBrk="0" hangingPunct="1">
              <a:buNone/>
            </a:pPr>
            <a:r>
              <a:rPr lang="en-US" sz="3200" kern="1200" baseline="0" dirty="0" smtClean="0">
                <a:solidFill>
                  <a:schemeClr val="bg1"/>
                </a:solidFill>
                <a:latin typeface="+mn-lt"/>
                <a:ea typeface="+mn-ea"/>
                <a:cs typeface="+mn-cs"/>
              </a:rPr>
              <a:t>“To strengthen services to meet diverse human needs through the collaboration of individuals and organizations.”</a:t>
            </a:r>
            <a:endParaRPr lang="en-US" dirty="0" smtClean="0">
              <a:solidFill>
                <a:schemeClr val="bg1"/>
              </a:solidFill>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b="1" dirty="0" smtClean="0"/>
              <a:t>Collaboration is a purposeful, strategic way of working that leverages the resources of each party for the benefit of all by coordinating activities and communicating information within an environment of trust and transparency.</a:t>
            </a:r>
            <a:endParaRPr lang="en-US" dirty="0" smtClean="0">
              <a:solidFill>
                <a:schemeClr val="tx1">
                  <a:lumMod val="50000"/>
                  <a:lumOff val="50000"/>
                </a:schemeClr>
              </a:solidFill>
            </a:endParaRPr>
          </a:p>
          <a:p>
            <a:pPr algn="ctr">
              <a:buNone/>
            </a:pP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at 4.8.13 Meeting (1)</a:t>
            </a:r>
            <a:endParaRPr lang="en-US" dirty="0"/>
          </a:p>
        </p:txBody>
      </p:sp>
      <p:sp>
        <p:nvSpPr>
          <p:cNvPr id="5" name="Rectangle 4"/>
          <p:cNvSpPr/>
          <p:nvPr/>
        </p:nvSpPr>
        <p:spPr>
          <a:xfrm>
            <a:off x="609600" y="1828800"/>
            <a:ext cx="8001000" cy="369332"/>
          </a:xfrm>
          <a:prstGeom prst="rect">
            <a:avLst/>
          </a:prstGeom>
        </p:spPr>
        <p:txBody>
          <a:bodyPr wrap="square">
            <a:spAutoFit/>
          </a:bodyPr>
          <a:lstStyle/>
          <a:p>
            <a:r>
              <a:rPr lang="en-US" dirty="0" smtClean="0">
                <a:solidFill>
                  <a:srgbClr val="000000"/>
                </a:solidFill>
              </a:rPr>
              <a:t>	</a:t>
            </a:r>
          </a:p>
        </p:txBody>
      </p:sp>
      <p:sp>
        <p:nvSpPr>
          <p:cNvPr id="7" name="Content Placeholder 6"/>
          <p:cNvSpPr>
            <a:spLocks noGrp="1"/>
          </p:cNvSpPr>
          <p:nvPr>
            <p:ph idx="1"/>
          </p:nvPr>
        </p:nvSpPr>
        <p:spPr/>
        <p:txBody>
          <a:bodyPr>
            <a:noAutofit/>
          </a:bodyPr>
          <a:lstStyle/>
          <a:p>
            <a:pPr indent="0">
              <a:buNone/>
            </a:pPr>
            <a:r>
              <a:rPr lang="en-US" sz="1400" dirty="0" smtClean="0">
                <a:solidFill>
                  <a:schemeClr val="tx1"/>
                </a:solidFill>
              </a:rPr>
              <a:t>C.R. Barke' 		UT Tyler </a:t>
            </a:r>
          </a:p>
          <a:p>
            <a:pPr indent="0">
              <a:buNone/>
            </a:pPr>
            <a:r>
              <a:rPr lang="en-US" sz="1400" dirty="0" smtClean="0">
                <a:solidFill>
                  <a:schemeClr val="tx1"/>
                </a:solidFill>
              </a:rPr>
              <a:t>Karen Boehm 		United Way/2-1-1 Texas: East Texas Region </a:t>
            </a:r>
          </a:p>
          <a:p>
            <a:pPr indent="0">
              <a:buNone/>
            </a:pPr>
            <a:r>
              <a:rPr lang="en-US" sz="1400" dirty="0" smtClean="0">
                <a:solidFill>
                  <a:schemeClr val="tx1"/>
                </a:solidFill>
              </a:rPr>
              <a:t>Amy Bradley 		Department of Veteran Affairs </a:t>
            </a:r>
          </a:p>
          <a:p>
            <a:pPr indent="0">
              <a:buNone/>
            </a:pPr>
            <a:r>
              <a:rPr lang="en-US" sz="1400" dirty="0" smtClean="0">
                <a:solidFill>
                  <a:schemeClr val="tx1"/>
                </a:solidFill>
              </a:rPr>
              <a:t>Kim Bush 		East Texas Council of Governments </a:t>
            </a:r>
          </a:p>
          <a:p>
            <a:pPr indent="0">
              <a:buNone/>
            </a:pPr>
            <a:r>
              <a:rPr lang="en-US" sz="1400" dirty="0" smtClean="0">
                <a:solidFill>
                  <a:schemeClr val="tx1"/>
                </a:solidFill>
              </a:rPr>
              <a:t>Chris </a:t>
            </a:r>
            <a:r>
              <a:rPr lang="en-US" sz="1400" dirty="0" err="1" smtClean="0">
                <a:solidFill>
                  <a:schemeClr val="tx1"/>
                </a:solidFill>
              </a:rPr>
              <a:t>Buswell</a:t>
            </a:r>
            <a:r>
              <a:rPr lang="en-US" sz="1400" dirty="0" smtClean="0">
                <a:solidFill>
                  <a:schemeClr val="tx1"/>
                </a:solidFill>
              </a:rPr>
              <a:t> 		Andrews Center </a:t>
            </a:r>
          </a:p>
          <a:p>
            <a:pPr indent="0">
              <a:buNone/>
            </a:pPr>
            <a:r>
              <a:rPr lang="en-US" sz="1400" dirty="0" smtClean="0">
                <a:solidFill>
                  <a:schemeClr val="tx1"/>
                </a:solidFill>
              </a:rPr>
              <a:t>Daphne </a:t>
            </a:r>
            <a:r>
              <a:rPr lang="en-US" sz="1400" dirty="0" err="1" smtClean="0">
                <a:solidFill>
                  <a:schemeClr val="tx1"/>
                </a:solidFill>
              </a:rPr>
              <a:t>Casses</a:t>
            </a:r>
            <a:r>
              <a:rPr lang="en-US" sz="1400" dirty="0" smtClean="0">
                <a:solidFill>
                  <a:schemeClr val="tx1"/>
                </a:solidFill>
              </a:rPr>
              <a:t> 		CEDD - HHSC </a:t>
            </a:r>
          </a:p>
          <a:p>
            <a:pPr indent="0">
              <a:buNone/>
            </a:pPr>
            <a:r>
              <a:rPr lang="en-US" sz="1400" dirty="0" smtClean="0">
                <a:solidFill>
                  <a:schemeClr val="tx1"/>
                </a:solidFill>
              </a:rPr>
              <a:t>Mary Coleman 		Tyler Family </a:t>
            </a:r>
            <a:r>
              <a:rPr lang="en-US" sz="1400" dirty="0" err="1" smtClean="0">
                <a:solidFill>
                  <a:schemeClr val="tx1"/>
                </a:solidFill>
              </a:rPr>
              <a:t>Circleof</a:t>
            </a:r>
            <a:r>
              <a:rPr lang="en-US" sz="1400" dirty="0" smtClean="0">
                <a:solidFill>
                  <a:schemeClr val="tx1"/>
                </a:solidFill>
              </a:rPr>
              <a:t> Care </a:t>
            </a:r>
          </a:p>
          <a:p>
            <a:pPr indent="0">
              <a:buNone/>
            </a:pPr>
            <a:r>
              <a:rPr lang="en-US" sz="1400" dirty="0" smtClean="0">
                <a:solidFill>
                  <a:schemeClr val="tx1"/>
                </a:solidFill>
              </a:rPr>
              <a:t>Jimmy Criswell 		Gateway to Hope </a:t>
            </a:r>
          </a:p>
          <a:p>
            <a:pPr indent="0">
              <a:buNone/>
            </a:pPr>
            <a:r>
              <a:rPr lang="en-US" sz="1400" dirty="0" smtClean="0">
                <a:solidFill>
                  <a:schemeClr val="tx1"/>
                </a:solidFill>
              </a:rPr>
              <a:t>Cindy </a:t>
            </a:r>
            <a:r>
              <a:rPr lang="en-US" sz="1400" dirty="0" err="1" smtClean="0">
                <a:solidFill>
                  <a:schemeClr val="tx1"/>
                </a:solidFill>
              </a:rPr>
              <a:t>Fancher</a:t>
            </a:r>
            <a:r>
              <a:rPr lang="en-US" sz="1400" dirty="0" smtClean="0">
                <a:solidFill>
                  <a:schemeClr val="tx1"/>
                </a:solidFill>
              </a:rPr>
              <a:t> 		Total Health Care </a:t>
            </a:r>
          </a:p>
          <a:p>
            <a:pPr indent="0">
              <a:buNone/>
            </a:pPr>
            <a:r>
              <a:rPr lang="en-US" sz="1400" dirty="0" smtClean="0">
                <a:solidFill>
                  <a:schemeClr val="tx1"/>
                </a:solidFill>
              </a:rPr>
              <a:t>Lehebron Farr 		Veterans Administration </a:t>
            </a:r>
          </a:p>
          <a:p>
            <a:pPr indent="0">
              <a:buNone/>
            </a:pPr>
            <a:r>
              <a:rPr lang="en-US" sz="1400" dirty="0" smtClean="0">
                <a:solidFill>
                  <a:schemeClr val="tx1"/>
                </a:solidFill>
              </a:rPr>
              <a:t>Lisa Fleck 		New Creation Foundation </a:t>
            </a:r>
          </a:p>
          <a:p>
            <a:pPr indent="0">
              <a:buNone/>
            </a:pPr>
            <a:r>
              <a:rPr lang="en-US" sz="1400" dirty="0" smtClean="0">
                <a:solidFill>
                  <a:schemeClr val="tx1"/>
                </a:solidFill>
              </a:rPr>
              <a:t>Christina Fulsom 		ETHNN </a:t>
            </a:r>
          </a:p>
          <a:p>
            <a:pPr indent="0">
              <a:buNone/>
            </a:pPr>
            <a:r>
              <a:rPr lang="en-US" sz="1400" dirty="0" smtClean="0">
                <a:solidFill>
                  <a:schemeClr val="tx1"/>
                </a:solidFill>
              </a:rPr>
              <a:t>Julie Goodgame 		The </a:t>
            </a:r>
            <a:r>
              <a:rPr lang="en-US" sz="1400" dirty="0" err="1" smtClean="0">
                <a:solidFill>
                  <a:schemeClr val="tx1"/>
                </a:solidFill>
              </a:rPr>
              <a:t>Salvaton</a:t>
            </a:r>
            <a:r>
              <a:rPr lang="en-US" sz="1400" dirty="0" smtClean="0">
                <a:solidFill>
                  <a:schemeClr val="tx1"/>
                </a:solidFill>
              </a:rPr>
              <a:t> Army </a:t>
            </a:r>
          </a:p>
          <a:p>
            <a:pPr indent="0">
              <a:buNone/>
            </a:pPr>
            <a:r>
              <a:rPr lang="en-US" sz="1400" dirty="0" smtClean="0">
                <a:solidFill>
                  <a:schemeClr val="tx1"/>
                </a:solidFill>
              </a:rPr>
              <a:t>Judith  Guthrie 		Gateway to Hope </a:t>
            </a:r>
          </a:p>
          <a:p>
            <a:pPr indent="0">
              <a:buNone/>
            </a:pPr>
            <a:r>
              <a:rPr lang="en-US" sz="1400" dirty="0" smtClean="0">
                <a:solidFill>
                  <a:schemeClr val="tx1"/>
                </a:solidFill>
              </a:rPr>
              <a:t>Stephanie Guzman 		East Texas Crisis Center </a:t>
            </a:r>
          </a:p>
          <a:p>
            <a:pPr indent="0">
              <a:buNone/>
            </a:pPr>
            <a:r>
              <a:rPr lang="en-US" sz="1400" dirty="0" smtClean="0">
                <a:solidFill>
                  <a:schemeClr val="tx1"/>
                </a:solidFill>
              </a:rPr>
              <a:t>Allison Hale 		HOPE</a:t>
            </a:r>
          </a:p>
          <a:p>
            <a:pPr indent="0">
              <a:buNone/>
            </a:pPr>
            <a:r>
              <a:rPr lang="en-US" sz="1400" dirty="0" smtClean="0">
                <a:solidFill>
                  <a:schemeClr val="tx1"/>
                </a:solidFill>
              </a:rPr>
              <a:t>Irene Howard 		East Texas Food Bank </a:t>
            </a:r>
          </a:p>
          <a:p>
            <a:pPr indent="0">
              <a:buNone/>
            </a:pP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at 4.8.13 Meeting (2)</a:t>
            </a:r>
            <a:endParaRPr lang="en-US" dirty="0"/>
          </a:p>
        </p:txBody>
      </p:sp>
      <p:sp>
        <p:nvSpPr>
          <p:cNvPr id="5" name="Content Placeholder 4"/>
          <p:cNvSpPr>
            <a:spLocks noGrp="1"/>
          </p:cNvSpPr>
          <p:nvPr>
            <p:ph idx="1"/>
          </p:nvPr>
        </p:nvSpPr>
        <p:spPr>
          <a:xfrm>
            <a:off x="457200" y="1447800"/>
            <a:ext cx="8229600" cy="4495800"/>
          </a:xfrm>
        </p:spPr>
        <p:txBody>
          <a:bodyPr>
            <a:noAutofit/>
          </a:bodyPr>
          <a:lstStyle/>
          <a:p>
            <a:pPr indent="0">
              <a:buNone/>
            </a:pPr>
            <a:r>
              <a:rPr lang="en-US" sz="1400" dirty="0" smtClean="0">
                <a:solidFill>
                  <a:schemeClr val="tx1"/>
                </a:solidFill>
              </a:rPr>
              <a:t>Patrina Johnson 		Superior </a:t>
            </a:r>
            <a:r>
              <a:rPr lang="en-US" sz="1400" dirty="0" err="1" smtClean="0">
                <a:solidFill>
                  <a:schemeClr val="tx1"/>
                </a:solidFill>
              </a:rPr>
              <a:t>Healthplan</a:t>
            </a:r>
            <a:r>
              <a:rPr lang="en-US" sz="1400" dirty="0" smtClean="0">
                <a:solidFill>
                  <a:schemeClr val="tx1"/>
                </a:solidFill>
              </a:rPr>
              <a:t> </a:t>
            </a:r>
          </a:p>
          <a:p>
            <a:pPr indent="0">
              <a:buNone/>
            </a:pPr>
            <a:r>
              <a:rPr lang="en-US" sz="1400" dirty="0" err="1" smtClean="0">
                <a:solidFill>
                  <a:schemeClr val="tx1"/>
                </a:solidFill>
              </a:rPr>
              <a:t>Vernora</a:t>
            </a:r>
            <a:r>
              <a:rPr lang="en-US" sz="1400" dirty="0" smtClean="0">
                <a:solidFill>
                  <a:schemeClr val="tx1"/>
                </a:solidFill>
              </a:rPr>
              <a:t> Jones 		Tyler Independent School District </a:t>
            </a:r>
          </a:p>
          <a:p>
            <a:pPr indent="0">
              <a:buNone/>
            </a:pPr>
            <a:r>
              <a:rPr lang="en-US" sz="1400" dirty="0" smtClean="0">
                <a:solidFill>
                  <a:schemeClr val="tx1"/>
                </a:solidFill>
              </a:rPr>
              <a:t>Kerrigan </a:t>
            </a:r>
            <a:r>
              <a:rPr lang="en-US" sz="1400" dirty="0" err="1" smtClean="0">
                <a:solidFill>
                  <a:schemeClr val="tx1"/>
                </a:solidFill>
              </a:rPr>
              <a:t>Keele</a:t>
            </a:r>
            <a:r>
              <a:rPr lang="en-US" sz="1400" dirty="0" smtClean="0">
                <a:solidFill>
                  <a:schemeClr val="tx1"/>
                </a:solidFill>
              </a:rPr>
              <a:t> 		Mission Tyler </a:t>
            </a:r>
          </a:p>
          <a:p>
            <a:pPr indent="0">
              <a:buNone/>
            </a:pPr>
            <a:r>
              <a:rPr lang="en-US" sz="1400" dirty="0" smtClean="0">
                <a:solidFill>
                  <a:schemeClr val="tx1"/>
                </a:solidFill>
              </a:rPr>
              <a:t>Noel </a:t>
            </a:r>
            <a:r>
              <a:rPr lang="en-US" sz="1400" dirty="0" err="1" smtClean="0">
                <a:solidFill>
                  <a:schemeClr val="tx1"/>
                </a:solidFill>
              </a:rPr>
              <a:t>Kristof</a:t>
            </a:r>
            <a:r>
              <a:rPr lang="en-US" sz="1400" dirty="0" smtClean="0">
                <a:solidFill>
                  <a:schemeClr val="tx1"/>
                </a:solidFill>
              </a:rPr>
              <a:t> 		NET Health </a:t>
            </a:r>
          </a:p>
          <a:p>
            <a:pPr indent="0">
              <a:buNone/>
            </a:pPr>
            <a:r>
              <a:rPr lang="en-US" sz="1400" dirty="0" smtClean="0">
                <a:solidFill>
                  <a:schemeClr val="tx1"/>
                </a:solidFill>
              </a:rPr>
              <a:t>Roxane May 		HHSC CEDD </a:t>
            </a:r>
          </a:p>
          <a:p>
            <a:pPr indent="0">
              <a:buNone/>
            </a:pPr>
            <a:r>
              <a:rPr lang="en-US" sz="1400" dirty="0" smtClean="0">
                <a:solidFill>
                  <a:schemeClr val="tx1"/>
                </a:solidFill>
              </a:rPr>
              <a:t>Pam McGee 		PATH </a:t>
            </a:r>
          </a:p>
          <a:p>
            <a:pPr indent="0">
              <a:buNone/>
            </a:pPr>
            <a:r>
              <a:rPr lang="en-US" sz="1400" dirty="0" smtClean="0">
                <a:solidFill>
                  <a:schemeClr val="tx1"/>
                </a:solidFill>
              </a:rPr>
              <a:t>Rhonda McGrath		Workforce Solutions </a:t>
            </a:r>
          </a:p>
          <a:p>
            <a:pPr indent="0">
              <a:buNone/>
            </a:pPr>
            <a:r>
              <a:rPr lang="en-US" sz="1400" dirty="0" smtClean="0">
                <a:solidFill>
                  <a:schemeClr val="tx1"/>
                </a:solidFill>
              </a:rPr>
              <a:t>J. D. Meyer 		SSDI </a:t>
            </a:r>
          </a:p>
          <a:p>
            <a:pPr indent="0">
              <a:buNone/>
            </a:pPr>
            <a:r>
              <a:rPr lang="en-US" sz="1400" dirty="0" smtClean="0">
                <a:solidFill>
                  <a:schemeClr val="tx1"/>
                </a:solidFill>
              </a:rPr>
              <a:t>Linda Oyer 		ETCADA </a:t>
            </a:r>
          </a:p>
          <a:p>
            <a:pPr indent="0">
              <a:buNone/>
            </a:pPr>
            <a:r>
              <a:rPr lang="en-US" sz="1400" dirty="0" smtClean="0">
                <a:solidFill>
                  <a:schemeClr val="tx1"/>
                </a:solidFill>
              </a:rPr>
              <a:t>Kelli Perry 		PATH </a:t>
            </a:r>
          </a:p>
          <a:p>
            <a:pPr indent="0">
              <a:buNone/>
            </a:pPr>
            <a:r>
              <a:rPr lang="en-US" sz="1400" dirty="0" smtClean="0">
                <a:solidFill>
                  <a:schemeClr val="tx1"/>
                </a:solidFill>
              </a:rPr>
              <a:t>Fred Peters 		Tyler Junior College </a:t>
            </a:r>
          </a:p>
          <a:p>
            <a:pPr indent="0">
              <a:buNone/>
            </a:pPr>
            <a:r>
              <a:rPr lang="en-US" sz="1400" dirty="0" smtClean="0">
                <a:solidFill>
                  <a:schemeClr val="tx1"/>
                </a:solidFill>
              </a:rPr>
              <a:t>Kristy Range 		NDMJ, Ltd. Transportation </a:t>
            </a:r>
          </a:p>
          <a:p>
            <a:pPr indent="0">
              <a:buNone/>
            </a:pPr>
            <a:r>
              <a:rPr lang="en-US" sz="1400" dirty="0" smtClean="0">
                <a:solidFill>
                  <a:schemeClr val="tx1"/>
                </a:solidFill>
              </a:rPr>
              <a:t>Kimberly Reed 		Boys &amp; Girls Clubs of East Texas </a:t>
            </a:r>
          </a:p>
          <a:p>
            <a:pPr indent="0">
              <a:buNone/>
            </a:pPr>
            <a:r>
              <a:rPr lang="en-US" sz="1400" dirty="0" smtClean="0">
                <a:solidFill>
                  <a:schemeClr val="tx1"/>
                </a:solidFill>
              </a:rPr>
              <a:t>Nick </a:t>
            </a:r>
            <a:r>
              <a:rPr lang="en-US" sz="1400" dirty="0" err="1" smtClean="0">
                <a:solidFill>
                  <a:schemeClr val="tx1"/>
                </a:solidFill>
              </a:rPr>
              <a:t>Sciarrini</a:t>
            </a:r>
            <a:r>
              <a:rPr lang="en-US" sz="1400" dirty="0" smtClean="0">
                <a:solidFill>
                  <a:schemeClr val="tx1"/>
                </a:solidFill>
              </a:rPr>
              <a:t> 		Retired </a:t>
            </a:r>
          </a:p>
          <a:p>
            <a:pPr indent="0">
              <a:buNone/>
            </a:pPr>
            <a:r>
              <a:rPr lang="en-US" sz="1400" dirty="0" err="1" smtClean="0">
                <a:solidFill>
                  <a:schemeClr val="tx1"/>
                </a:solidFill>
              </a:rPr>
              <a:t>Waymon</a:t>
            </a:r>
            <a:r>
              <a:rPr lang="en-US" sz="1400" dirty="0" smtClean="0">
                <a:solidFill>
                  <a:schemeClr val="tx1"/>
                </a:solidFill>
              </a:rPr>
              <a:t> Stewart 		Andrews Center </a:t>
            </a:r>
          </a:p>
          <a:p>
            <a:pPr indent="0">
              <a:buNone/>
            </a:pPr>
            <a:r>
              <a:rPr lang="en-US" sz="1400" dirty="0" smtClean="0">
                <a:solidFill>
                  <a:schemeClr val="tx1"/>
                </a:solidFill>
              </a:rPr>
              <a:t>Andrea Wilson 		The </a:t>
            </a:r>
            <a:r>
              <a:rPr lang="en-US" sz="1400" dirty="0" err="1" smtClean="0">
                <a:solidFill>
                  <a:schemeClr val="tx1"/>
                </a:solidFill>
              </a:rPr>
              <a:t>Salvaton</a:t>
            </a:r>
            <a:r>
              <a:rPr lang="en-US" sz="1400" dirty="0" smtClean="0">
                <a:solidFill>
                  <a:schemeClr val="tx1"/>
                </a:solidFill>
              </a:rPr>
              <a:t> Army </a:t>
            </a:r>
          </a:p>
          <a:p>
            <a:pPr indent="0">
              <a:buNone/>
            </a:pPr>
            <a:r>
              <a:rPr lang="en-US" sz="1400" dirty="0" smtClean="0">
                <a:solidFill>
                  <a:schemeClr val="tx1"/>
                </a:solidFill>
              </a:rPr>
              <a:t>Skip Womack 		Andrews Center </a:t>
            </a: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March 11, 2012 Notes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lumMod val="50000"/>
                    <a:lumOff val="50000"/>
                  </a:schemeClr>
                </a:solidFill>
              </a:rPr>
              <a:t>Reviewed February attendance &amp; meeting notes</a:t>
            </a:r>
          </a:p>
          <a:p>
            <a:r>
              <a:rPr lang="en-US" sz="2800" dirty="0" smtClean="0">
                <a:solidFill>
                  <a:schemeClr val="tx1">
                    <a:lumMod val="50000"/>
                    <a:lumOff val="50000"/>
                  </a:schemeClr>
                </a:solidFill>
              </a:rPr>
              <a:t>Member introductions and agency updates</a:t>
            </a:r>
          </a:p>
          <a:p>
            <a:r>
              <a:rPr lang="en-US" sz="2800" dirty="0" smtClean="0">
                <a:solidFill>
                  <a:schemeClr val="tx1">
                    <a:lumMod val="50000"/>
                    <a:lumOff val="50000"/>
                  </a:schemeClr>
                </a:solidFill>
              </a:rPr>
              <a:t>Work groups continued work on objectives and established strategies and action plans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Community Assessment - Timeline</a:t>
            </a:r>
            <a:endParaRPr lang="en-US" dirty="0"/>
          </a:p>
        </p:txBody>
      </p:sp>
      <p:pic>
        <p:nvPicPr>
          <p:cNvPr id="33794" name="Picture 2"/>
          <p:cNvPicPr>
            <a:picLocks noGrp="1" noChangeAspect="1" noChangeArrowheads="1"/>
          </p:cNvPicPr>
          <p:nvPr>
            <p:ph idx="1"/>
          </p:nvPr>
        </p:nvPicPr>
        <p:blipFill>
          <a:blip r:embed="rId2" cstate="print"/>
          <a:srcRect/>
          <a:stretch>
            <a:fillRect/>
          </a:stretch>
        </p:blipFill>
        <p:spPr bwMode="auto">
          <a:xfrm>
            <a:off x="1377950" y="1657350"/>
            <a:ext cx="6388100" cy="43815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Community Assessment - Timeline</a:t>
            </a:r>
            <a:endParaRPr lang="en-US" dirty="0"/>
          </a:p>
        </p:txBody>
      </p:sp>
      <p:pic>
        <p:nvPicPr>
          <p:cNvPr id="34818" name="Picture 2"/>
          <p:cNvPicPr>
            <a:picLocks noGrp="1" noChangeAspect="1" noChangeArrowheads="1"/>
          </p:cNvPicPr>
          <p:nvPr>
            <p:ph idx="1"/>
          </p:nvPr>
        </p:nvPicPr>
        <p:blipFill>
          <a:blip r:embed="rId2" cstate="print"/>
          <a:srcRect/>
          <a:stretch>
            <a:fillRect/>
          </a:stretch>
        </p:blipFill>
        <p:spPr bwMode="auto">
          <a:xfrm>
            <a:off x="1642741" y="1600200"/>
            <a:ext cx="5858517" cy="44958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7685</TotalTime>
  <Words>688</Words>
  <Application>Microsoft Office PowerPoint</Application>
  <PresentationFormat>On-screen Show (4:3)</PresentationFormat>
  <Paragraphs>127</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Worksheet</vt:lpstr>
      <vt:lpstr>Slide 1</vt:lpstr>
      <vt:lpstr>Agenda</vt:lpstr>
      <vt:lpstr>Mission statement</vt:lpstr>
      <vt:lpstr>Slide 4</vt:lpstr>
      <vt:lpstr>Present at 4.8.13 Meeting (1)</vt:lpstr>
      <vt:lpstr>Present at 4.8.13 Meeting (2)</vt:lpstr>
      <vt:lpstr>March 11, 2012 Notes</vt:lpstr>
      <vt:lpstr>Comprehensive Community Assessment - Timeline</vt:lpstr>
      <vt:lpstr>Comprehensive Community Assessment - Timeline</vt:lpstr>
      <vt:lpstr>Comprehensive Community Assessment - MOU</vt:lpstr>
      <vt:lpstr>Responsibilities and Expectations</vt:lpstr>
      <vt:lpstr>Responsibilities and Expectations</vt:lpstr>
      <vt:lpstr>Time Period</vt:lpstr>
      <vt:lpstr>Termination</vt:lpstr>
      <vt:lpstr>Signatures of authorized representatives</vt:lpstr>
      <vt:lpstr>Transportation – Jamal Moharer</vt:lpstr>
      <vt:lpstr>Mobility Transportation</vt:lpstr>
      <vt:lpstr>Universal Travel Card</vt:lpstr>
      <vt:lpstr>211 East Texas – Karen Boehm</vt:lpstr>
      <vt:lpstr>2012 Trend analysis – 211 East Texas</vt:lpstr>
      <vt:lpstr>2013 ETHNN Objectives </vt:lpstr>
      <vt:lpstr>Slide 22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Network</dc:title>
  <dc:creator>Ryan Hazlewood</dc:creator>
  <cp:lastModifiedBy>Christina</cp:lastModifiedBy>
  <cp:revision>343</cp:revision>
  <dcterms:created xsi:type="dcterms:W3CDTF">2012-09-08T16:48:40Z</dcterms:created>
  <dcterms:modified xsi:type="dcterms:W3CDTF">2013-05-12T19:01:17Z</dcterms:modified>
</cp:coreProperties>
</file>